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8288000" cy="10287000"/>
  <p:notesSz cx="6858000" cy="9144000"/>
  <p:embeddedFontLst>
    <p:embeddedFont>
      <p:font typeface="TT Interphases" charset="1" panose="02000503020000020004"/>
      <p:regular r:id="rId16"/>
    </p:embeddedFont>
    <p:embeddedFont>
      <p:font typeface="TT Interphases Italics" charset="1" panose="02000503020000090004"/>
      <p:regular r:id="rId17"/>
    </p:embeddedFont>
    <p:embeddedFont>
      <p:font typeface="Times New Roman MT" charset="1" panose="02030502070405020303"/>
      <p:regular r:id="rId18"/>
    </p:embeddedFont>
    <p:embeddedFont>
      <p:font typeface="Edo" charset="1" panose="02000000000000000000"/>
      <p:regular r:id="rId19"/>
    </p:embeddedFont>
    <p:embeddedFont>
      <p:font typeface="TT Interphases Bold" charset="1" panose="020008030600000200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Relationship Id="rId3" Target="../media/image30.jpe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png" Type="http://schemas.openxmlformats.org/officeDocument/2006/relationships/image"/><Relationship Id="rId4" Target="../media/image1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jpe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1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Relationship Id="rId3" Target="../media/image17.jpe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jpeg" Type="http://schemas.openxmlformats.org/officeDocument/2006/relationships/image"/><Relationship Id="rId3" Target="../media/image23.png" Type="http://schemas.openxmlformats.org/officeDocument/2006/relationships/image"/><Relationship Id="rId4" Target="../media/image24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Relationship Id="rId3" Target="../media/image27.jpeg" Type="http://schemas.openxmlformats.org/officeDocument/2006/relationships/image"/><Relationship Id="rId4" Target="../media/image28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29170" y="7451986"/>
            <a:ext cx="8991203" cy="3818923"/>
            <a:chOff x="0" y="0"/>
            <a:chExt cx="2368053" cy="10058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68053" cy="1005807"/>
            </a:xfrm>
            <a:custGeom>
              <a:avLst/>
              <a:gdLst/>
              <a:ahLst/>
              <a:cxnLst/>
              <a:rect r="r" b="b" t="t" l="l"/>
              <a:pathLst>
                <a:path h="1005807" w="2368053">
                  <a:moveTo>
                    <a:pt x="30137" y="0"/>
                  </a:moveTo>
                  <a:lnTo>
                    <a:pt x="2337916" y="0"/>
                  </a:lnTo>
                  <a:cubicBezTo>
                    <a:pt x="2345909" y="0"/>
                    <a:pt x="2353575" y="3175"/>
                    <a:pt x="2359226" y="8827"/>
                  </a:cubicBezTo>
                  <a:cubicBezTo>
                    <a:pt x="2364878" y="14479"/>
                    <a:pt x="2368053" y="22144"/>
                    <a:pt x="2368053" y="30137"/>
                  </a:cubicBezTo>
                  <a:lnTo>
                    <a:pt x="2368053" y="975670"/>
                  </a:lnTo>
                  <a:cubicBezTo>
                    <a:pt x="2368053" y="983663"/>
                    <a:pt x="2364878" y="991328"/>
                    <a:pt x="2359226" y="996980"/>
                  </a:cubicBezTo>
                  <a:cubicBezTo>
                    <a:pt x="2353575" y="1002632"/>
                    <a:pt x="2345909" y="1005807"/>
                    <a:pt x="2337916" y="1005807"/>
                  </a:cubicBezTo>
                  <a:lnTo>
                    <a:pt x="30137" y="1005807"/>
                  </a:lnTo>
                  <a:cubicBezTo>
                    <a:pt x="22144" y="1005807"/>
                    <a:pt x="14479" y="1002632"/>
                    <a:pt x="8827" y="996980"/>
                  </a:cubicBezTo>
                  <a:cubicBezTo>
                    <a:pt x="3175" y="991328"/>
                    <a:pt x="0" y="983663"/>
                    <a:pt x="0" y="975670"/>
                  </a:cubicBezTo>
                  <a:lnTo>
                    <a:pt x="0" y="30137"/>
                  </a:lnTo>
                  <a:cubicBezTo>
                    <a:pt x="0" y="22144"/>
                    <a:pt x="3175" y="14479"/>
                    <a:pt x="8827" y="8827"/>
                  </a:cubicBezTo>
                  <a:cubicBezTo>
                    <a:pt x="14479" y="3175"/>
                    <a:pt x="22144" y="0"/>
                    <a:pt x="30137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368053" cy="10439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329170" y="5411412"/>
            <a:ext cx="7992039" cy="1476487"/>
            <a:chOff x="0" y="0"/>
            <a:chExt cx="2193210" cy="40518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93211" cy="405184"/>
            </a:xfrm>
            <a:custGeom>
              <a:avLst/>
              <a:gdLst/>
              <a:ahLst/>
              <a:cxnLst/>
              <a:rect r="r" b="b" t="t" l="l"/>
              <a:pathLst>
                <a:path h="405184" w="2193211">
                  <a:moveTo>
                    <a:pt x="49404" y="0"/>
                  </a:moveTo>
                  <a:lnTo>
                    <a:pt x="2143807" y="0"/>
                  </a:lnTo>
                  <a:cubicBezTo>
                    <a:pt x="2171092" y="0"/>
                    <a:pt x="2193211" y="22119"/>
                    <a:pt x="2193211" y="49404"/>
                  </a:cubicBezTo>
                  <a:lnTo>
                    <a:pt x="2193211" y="355780"/>
                  </a:lnTo>
                  <a:cubicBezTo>
                    <a:pt x="2193211" y="368883"/>
                    <a:pt x="2188005" y="381449"/>
                    <a:pt x="2178740" y="390714"/>
                  </a:cubicBezTo>
                  <a:cubicBezTo>
                    <a:pt x="2169475" y="399979"/>
                    <a:pt x="2156909" y="405184"/>
                    <a:pt x="2143807" y="405184"/>
                  </a:cubicBezTo>
                  <a:lnTo>
                    <a:pt x="49404" y="405184"/>
                  </a:lnTo>
                  <a:cubicBezTo>
                    <a:pt x="36301" y="405184"/>
                    <a:pt x="23735" y="399979"/>
                    <a:pt x="14470" y="390714"/>
                  </a:cubicBezTo>
                  <a:cubicBezTo>
                    <a:pt x="5205" y="381449"/>
                    <a:pt x="0" y="368883"/>
                    <a:pt x="0" y="355780"/>
                  </a:cubicBezTo>
                  <a:lnTo>
                    <a:pt x="0" y="49404"/>
                  </a:lnTo>
                  <a:cubicBezTo>
                    <a:pt x="0" y="36301"/>
                    <a:pt x="5205" y="23735"/>
                    <a:pt x="14470" y="14470"/>
                  </a:cubicBezTo>
                  <a:cubicBezTo>
                    <a:pt x="23735" y="5205"/>
                    <a:pt x="36301" y="0"/>
                    <a:pt x="49404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193210" cy="44328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475937" y="2224568"/>
            <a:ext cx="6378241" cy="7831125"/>
            <a:chOff x="0" y="0"/>
            <a:chExt cx="988156" cy="121324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88156" cy="1213246"/>
            </a:xfrm>
            <a:custGeom>
              <a:avLst/>
              <a:gdLst/>
              <a:ahLst/>
              <a:cxnLst/>
              <a:rect r="r" b="b" t="t" l="l"/>
              <a:pathLst>
                <a:path h="1213246" w="988156">
                  <a:moveTo>
                    <a:pt x="27917" y="0"/>
                  </a:moveTo>
                  <a:lnTo>
                    <a:pt x="960239" y="0"/>
                  </a:lnTo>
                  <a:cubicBezTo>
                    <a:pt x="975657" y="0"/>
                    <a:pt x="988156" y="12499"/>
                    <a:pt x="988156" y="27917"/>
                  </a:cubicBezTo>
                  <a:lnTo>
                    <a:pt x="988156" y="1185329"/>
                  </a:lnTo>
                  <a:cubicBezTo>
                    <a:pt x="988156" y="1200747"/>
                    <a:pt x="975657" y="1213246"/>
                    <a:pt x="960239" y="1213246"/>
                  </a:cubicBezTo>
                  <a:lnTo>
                    <a:pt x="27917" y="1213246"/>
                  </a:lnTo>
                  <a:cubicBezTo>
                    <a:pt x="12499" y="1213246"/>
                    <a:pt x="0" y="1200747"/>
                    <a:pt x="0" y="1185329"/>
                  </a:cubicBezTo>
                  <a:lnTo>
                    <a:pt x="0" y="27917"/>
                  </a:lnTo>
                  <a:cubicBezTo>
                    <a:pt x="0" y="12499"/>
                    <a:pt x="12499" y="0"/>
                    <a:pt x="27917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904" r="0" b="-904"/>
              </a:stretch>
            </a:blipFill>
          </p:spPr>
        </p:sp>
      </p:grpSp>
      <p:sp>
        <p:nvSpPr>
          <p:cNvPr name="AutoShape 10" id="10"/>
          <p:cNvSpPr/>
          <p:nvPr/>
        </p:nvSpPr>
        <p:spPr>
          <a:xfrm>
            <a:off x="11751223" y="1869091"/>
            <a:ext cx="5097332" cy="19206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1" id="11"/>
          <p:cNvGrpSpPr/>
          <p:nvPr/>
        </p:nvGrpSpPr>
        <p:grpSpPr>
          <a:xfrm rot="0">
            <a:off x="10657459" y="8649754"/>
            <a:ext cx="6788985" cy="1217092"/>
            <a:chOff x="0" y="0"/>
            <a:chExt cx="1788046" cy="32055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788046" cy="320551"/>
            </a:xfrm>
            <a:custGeom>
              <a:avLst/>
              <a:gdLst/>
              <a:ahLst/>
              <a:cxnLst/>
              <a:rect r="r" b="b" t="t" l="l"/>
              <a:pathLst>
                <a:path h="320551" w="1788046">
                  <a:moveTo>
                    <a:pt x="39913" y="0"/>
                  </a:moveTo>
                  <a:lnTo>
                    <a:pt x="1748133" y="0"/>
                  </a:lnTo>
                  <a:cubicBezTo>
                    <a:pt x="1770176" y="0"/>
                    <a:pt x="1788046" y="17870"/>
                    <a:pt x="1788046" y="39913"/>
                  </a:cubicBezTo>
                  <a:lnTo>
                    <a:pt x="1788046" y="280638"/>
                  </a:lnTo>
                  <a:cubicBezTo>
                    <a:pt x="1788046" y="302681"/>
                    <a:pt x="1770176" y="320551"/>
                    <a:pt x="1748133" y="320551"/>
                  </a:cubicBezTo>
                  <a:lnTo>
                    <a:pt x="39913" y="320551"/>
                  </a:lnTo>
                  <a:cubicBezTo>
                    <a:pt x="17870" y="320551"/>
                    <a:pt x="0" y="302681"/>
                    <a:pt x="0" y="280638"/>
                  </a:cubicBezTo>
                  <a:lnTo>
                    <a:pt x="0" y="39913"/>
                  </a:lnTo>
                  <a:cubicBezTo>
                    <a:pt x="0" y="17870"/>
                    <a:pt x="17870" y="0"/>
                    <a:pt x="39913" y="0"/>
                  </a:cubicBezTo>
                  <a:close/>
                </a:path>
              </a:pathLst>
            </a:custGeom>
            <a:solidFill>
              <a:srgbClr val="EEEEEE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1788046" cy="35865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7446444" y="-642708"/>
            <a:ext cx="1503212" cy="1455008"/>
            <a:chOff x="0" y="0"/>
            <a:chExt cx="395908" cy="38321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95908" cy="383212"/>
            </a:xfrm>
            <a:custGeom>
              <a:avLst/>
              <a:gdLst/>
              <a:ahLst/>
              <a:cxnLst/>
              <a:rect r="r" b="b" t="t" l="l"/>
              <a:pathLst>
                <a:path h="383212" w="395908">
                  <a:moveTo>
                    <a:pt x="0" y="0"/>
                  </a:moveTo>
                  <a:lnTo>
                    <a:pt x="395908" y="0"/>
                  </a:lnTo>
                  <a:lnTo>
                    <a:pt x="395908" y="383212"/>
                  </a:lnTo>
                  <a:lnTo>
                    <a:pt x="0" y="383212"/>
                  </a:ln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395908" cy="421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612076" y="988347"/>
            <a:ext cx="7737640" cy="4155153"/>
          </a:xfrm>
          <a:custGeom>
            <a:avLst/>
            <a:gdLst/>
            <a:ahLst/>
            <a:cxnLst/>
            <a:rect r="r" b="b" t="t" l="l"/>
            <a:pathLst>
              <a:path h="4155153" w="7737640">
                <a:moveTo>
                  <a:pt x="0" y="0"/>
                </a:moveTo>
                <a:lnTo>
                  <a:pt x="7737640" y="0"/>
                </a:lnTo>
                <a:lnTo>
                  <a:pt x="7737640" y="4155153"/>
                </a:lnTo>
                <a:lnTo>
                  <a:pt x="0" y="41551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746089" y="7783297"/>
            <a:ext cx="7751995" cy="22723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24"/>
              </a:lnSpc>
            </a:pPr>
            <a:r>
              <a:rPr lang="en-US" sz="4424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Proclaiming the Gospel of Jesus Christ to the incarcerated at Bexar County Adult Detention Center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89101" y="5316162"/>
            <a:ext cx="7872177" cy="1350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19"/>
              </a:lnSpc>
            </a:pPr>
            <a:r>
              <a:rPr lang="en-US" sz="4728" spc="52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Matthew 25:36c</a:t>
            </a:r>
          </a:p>
          <a:p>
            <a:pPr algn="ctr">
              <a:lnSpc>
                <a:spcPts val="4099"/>
              </a:lnSpc>
            </a:pPr>
            <a:r>
              <a:rPr lang="en-US" sz="2928" spc="32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... I was in prison and you came to visit me.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475937" y="1663911"/>
            <a:ext cx="1005050" cy="377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66"/>
              </a:lnSpc>
            </a:pPr>
            <a:r>
              <a:rPr lang="en-US" sz="2866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2026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082465" y="9080760"/>
            <a:ext cx="5356276" cy="412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04"/>
              </a:lnSpc>
            </a:pPr>
            <a:r>
              <a:rPr lang="en-US" sz="3104" i="true">
                <a:solidFill>
                  <a:srgbClr val="32424A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Chaplain Bruce Gonzales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81213" y="4874411"/>
            <a:ext cx="9926864" cy="6514504"/>
          </a:xfrm>
          <a:custGeom>
            <a:avLst/>
            <a:gdLst/>
            <a:ahLst/>
            <a:cxnLst/>
            <a:rect r="r" b="b" t="t" l="l"/>
            <a:pathLst>
              <a:path h="6514504" w="9926864">
                <a:moveTo>
                  <a:pt x="0" y="0"/>
                </a:moveTo>
                <a:lnTo>
                  <a:pt x="9926864" y="0"/>
                </a:lnTo>
                <a:lnTo>
                  <a:pt x="9926864" y="6514504"/>
                </a:lnTo>
                <a:lnTo>
                  <a:pt x="0" y="65145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7445967"/>
            <a:ext cx="13179886" cy="3460402"/>
            <a:chOff x="0" y="0"/>
            <a:chExt cx="3471246" cy="911382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471246" cy="911382"/>
            </a:xfrm>
            <a:custGeom>
              <a:avLst/>
              <a:gdLst/>
              <a:ahLst/>
              <a:cxnLst/>
              <a:rect r="r" b="b" t="t" l="l"/>
              <a:pathLst>
                <a:path h="911382" w="3471246">
                  <a:moveTo>
                    <a:pt x="20559" y="0"/>
                  </a:moveTo>
                  <a:lnTo>
                    <a:pt x="3450687" y="0"/>
                  </a:lnTo>
                  <a:cubicBezTo>
                    <a:pt x="3462041" y="0"/>
                    <a:pt x="3471246" y="9205"/>
                    <a:pt x="3471246" y="20559"/>
                  </a:cubicBezTo>
                  <a:lnTo>
                    <a:pt x="3471246" y="890822"/>
                  </a:lnTo>
                  <a:cubicBezTo>
                    <a:pt x="3471246" y="896275"/>
                    <a:pt x="3469080" y="901504"/>
                    <a:pt x="3465224" y="905360"/>
                  </a:cubicBezTo>
                  <a:cubicBezTo>
                    <a:pt x="3461369" y="909216"/>
                    <a:pt x="3456139" y="911382"/>
                    <a:pt x="3450687" y="911382"/>
                  </a:cubicBezTo>
                  <a:lnTo>
                    <a:pt x="20559" y="911382"/>
                  </a:lnTo>
                  <a:cubicBezTo>
                    <a:pt x="15107" y="911382"/>
                    <a:pt x="9877" y="909216"/>
                    <a:pt x="6022" y="905360"/>
                  </a:cubicBezTo>
                  <a:cubicBezTo>
                    <a:pt x="2166" y="901504"/>
                    <a:pt x="0" y="896275"/>
                    <a:pt x="0" y="890822"/>
                  </a:cubicBezTo>
                  <a:lnTo>
                    <a:pt x="0" y="20559"/>
                  </a:lnTo>
                  <a:cubicBezTo>
                    <a:pt x="0" y="9205"/>
                    <a:pt x="9205" y="0"/>
                    <a:pt x="20559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471246" cy="94948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705300" y="1672933"/>
            <a:ext cx="1554000" cy="1455008"/>
            <a:chOff x="0" y="0"/>
            <a:chExt cx="409284" cy="38321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9284" cy="383212"/>
            </a:xfrm>
            <a:custGeom>
              <a:avLst/>
              <a:gdLst/>
              <a:ahLst/>
              <a:cxnLst/>
              <a:rect r="r" b="b" t="t" l="l"/>
              <a:pathLst>
                <a:path h="383212" w="409284">
                  <a:moveTo>
                    <a:pt x="54801" y="0"/>
                  </a:moveTo>
                  <a:lnTo>
                    <a:pt x="354483" y="0"/>
                  </a:lnTo>
                  <a:cubicBezTo>
                    <a:pt x="369017" y="0"/>
                    <a:pt x="382956" y="5774"/>
                    <a:pt x="393233" y="16051"/>
                  </a:cubicBezTo>
                  <a:cubicBezTo>
                    <a:pt x="403510" y="26328"/>
                    <a:pt x="409284" y="40267"/>
                    <a:pt x="409284" y="54801"/>
                  </a:cubicBezTo>
                  <a:lnTo>
                    <a:pt x="409284" y="328411"/>
                  </a:lnTo>
                  <a:cubicBezTo>
                    <a:pt x="409284" y="342945"/>
                    <a:pt x="403510" y="356884"/>
                    <a:pt x="393233" y="367161"/>
                  </a:cubicBezTo>
                  <a:cubicBezTo>
                    <a:pt x="382956" y="377438"/>
                    <a:pt x="369017" y="383212"/>
                    <a:pt x="354483" y="383212"/>
                  </a:cubicBezTo>
                  <a:lnTo>
                    <a:pt x="54801" y="383212"/>
                  </a:lnTo>
                  <a:cubicBezTo>
                    <a:pt x="40267" y="383212"/>
                    <a:pt x="26328" y="377438"/>
                    <a:pt x="16051" y="367161"/>
                  </a:cubicBezTo>
                  <a:cubicBezTo>
                    <a:pt x="5774" y="356884"/>
                    <a:pt x="0" y="342945"/>
                    <a:pt x="0" y="328411"/>
                  </a:cubicBezTo>
                  <a:lnTo>
                    <a:pt x="0" y="54801"/>
                  </a:lnTo>
                  <a:cubicBezTo>
                    <a:pt x="0" y="40267"/>
                    <a:pt x="5774" y="26328"/>
                    <a:pt x="16051" y="16051"/>
                  </a:cubicBezTo>
                  <a:cubicBezTo>
                    <a:pt x="26328" y="5774"/>
                    <a:pt x="40267" y="0"/>
                    <a:pt x="54801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09284" cy="421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684918" y="2059772"/>
            <a:ext cx="6026369" cy="3768978"/>
            <a:chOff x="0" y="0"/>
            <a:chExt cx="1837529" cy="114921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37529" cy="1149217"/>
            </a:xfrm>
            <a:custGeom>
              <a:avLst/>
              <a:gdLst/>
              <a:ahLst/>
              <a:cxnLst/>
              <a:rect r="r" b="b" t="t" l="l"/>
              <a:pathLst>
                <a:path h="1149217" w="1837529">
                  <a:moveTo>
                    <a:pt x="29547" y="0"/>
                  </a:moveTo>
                  <a:lnTo>
                    <a:pt x="1807981" y="0"/>
                  </a:lnTo>
                  <a:cubicBezTo>
                    <a:pt x="1815818" y="0"/>
                    <a:pt x="1823333" y="3113"/>
                    <a:pt x="1828874" y="8654"/>
                  </a:cubicBezTo>
                  <a:cubicBezTo>
                    <a:pt x="1834416" y="14195"/>
                    <a:pt x="1837529" y="21711"/>
                    <a:pt x="1837529" y="29547"/>
                  </a:cubicBezTo>
                  <a:lnTo>
                    <a:pt x="1837529" y="1119669"/>
                  </a:lnTo>
                  <a:cubicBezTo>
                    <a:pt x="1837529" y="1127506"/>
                    <a:pt x="1834416" y="1135021"/>
                    <a:pt x="1828874" y="1140563"/>
                  </a:cubicBezTo>
                  <a:cubicBezTo>
                    <a:pt x="1823333" y="1146104"/>
                    <a:pt x="1815818" y="1149217"/>
                    <a:pt x="1807981" y="1149217"/>
                  </a:cubicBezTo>
                  <a:lnTo>
                    <a:pt x="29547" y="1149217"/>
                  </a:lnTo>
                  <a:cubicBezTo>
                    <a:pt x="21711" y="1149217"/>
                    <a:pt x="14195" y="1146104"/>
                    <a:pt x="8654" y="1140563"/>
                  </a:cubicBezTo>
                  <a:cubicBezTo>
                    <a:pt x="3113" y="1135021"/>
                    <a:pt x="0" y="1127506"/>
                    <a:pt x="0" y="1119669"/>
                  </a:cubicBezTo>
                  <a:lnTo>
                    <a:pt x="0" y="29547"/>
                  </a:lnTo>
                  <a:cubicBezTo>
                    <a:pt x="0" y="21711"/>
                    <a:pt x="3113" y="14195"/>
                    <a:pt x="8654" y="8654"/>
                  </a:cubicBezTo>
                  <a:cubicBezTo>
                    <a:pt x="14195" y="3113"/>
                    <a:pt x="21711" y="0"/>
                    <a:pt x="29547" y="0"/>
                  </a:cubicBezTo>
                  <a:close/>
                </a:path>
              </a:pathLst>
            </a:custGeom>
            <a:blipFill>
              <a:blip r:embed="rId3"/>
              <a:stretch>
                <a:fillRect l="-4860" t="0" r="-4860" b="0"/>
              </a:stretch>
            </a:blipFill>
          </p:spPr>
        </p:sp>
      </p:grpSp>
      <p:sp>
        <p:nvSpPr>
          <p:cNvPr name="AutoShape 11" id="11"/>
          <p:cNvSpPr/>
          <p:nvPr/>
        </p:nvSpPr>
        <p:spPr>
          <a:xfrm flipV="true">
            <a:off x="1441504" y="9657673"/>
            <a:ext cx="8482701" cy="9525"/>
          </a:xfrm>
          <a:prstGeom prst="line">
            <a:avLst/>
          </a:prstGeom>
          <a:ln cap="flat" w="19050">
            <a:solidFill>
              <a:srgbClr val="EEEEE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2" id="12"/>
          <p:cNvSpPr/>
          <p:nvPr/>
        </p:nvSpPr>
        <p:spPr>
          <a:xfrm flipH="true" flipV="false" rot="-5400000">
            <a:off x="7800019" y="1672933"/>
            <a:ext cx="1343981" cy="1343981"/>
          </a:xfrm>
          <a:custGeom>
            <a:avLst/>
            <a:gdLst/>
            <a:ahLst/>
            <a:cxnLst/>
            <a:rect r="r" b="b" t="t" l="l"/>
            <a:pathLst>
              <a:path h="1343981" w="1343981">
                <a:moveTo>
                  <a:pt x="1343981" y="0"/>
                </a:moveTo>
                <a:lnTo>
                  <a:pt x="0" y="0"/>
                </a:lnTo>
                <a:lnTo>
                  <a:pt x="0" y="1343981"/>
                </a:lnTo>
                <a:lnTo>
                  <a:pt x="1343981" y="1343981"/>
                </a:lnTo>
                <a:lnTo>
                  <a:pt x="134398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441494" y="8217388"/>
            <a:ext cx="10560494" cy="1173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60"/>
              </a:lnSpc>
            </a:pPr>
            <a:r>
              <a:rPr lang="en-US" sz="456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Join us to proclaim the Gospel to the incarcerated at the Bexar County Jail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41494" y="1720558"/>
            <a:ext cx="5609620" cy="12963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14"/>
              </a:lnSpc>
            </a:pPr>
            <a:r>
              <a:rPr lang="en-US" sz="8844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Resources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41494" y="3808491"/>
            <a:ext cx="8670555" cy="14863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891"/>
              </a:lnSpc>
            </a:pPr>
            <a:r>
              <a:rPr lang="en-US" sz="489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www.timeforchristjail.com</a:t>
            </a:r>
          </a:p>
          <a:p>
            <a:pPr algn="just">
              <a:lnSpc>
                <a:spcPts val="3391"/>
              </a:lnSpc>
            </a:pPr>
          </a:p>
          <a:p>
            <a:pPr algn="just">
              <a:lnSpc>
                <a:spcPts val="3391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31928" y="8275429"/>
            <a:ext cx="4173345" cy="1480523"/>
            <a:chOff x="0" y="0"/>
            <a:chExt cx="1231822" cy="43699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31822" cy="436997"/>
            </a:xfrm>
            <a:custGeom>
              <a:avLst/>
              <a:gdLst/>
              <a:ahLst/>
              <a:cxnLst/>
              <a:rect r="r" b="b" t="t" l="l"/>
              <a:pathLst>
                <a:path h="436997" w="1231822">
                  <a:moveTo>
                    <a:pt x="96465" y="0"/>
                  </a:moveTo>
                  <a:lnTo>
                    <a:pt x="1135357" y="0"/>
                  </a:lnTo>
                  <a:cubicBezTo>
                    <a:pt x="1160941" y="0"/>
                    <a:pt x="1185477" y="10163"/>
                    <a:pt x="1203568" y="28254"/>
                  </a:cubicBezTo>
                  <a:cubicBezTo>
                    <a:pt x="1221658" y="46344"/>
                    <a:pt x="1231822" y="70881"/>
                    <a:pt x="1231822" y="96465"/>
                  </a:cubicBezTo>
                  <a:lnTo>
                    <a:pt x="1231822" y="340533"/>
                  </a:lnTo>
                  <a:cubicBezTo>
                    <a:pt x="1231822" y="366117"/>
                    <a:pt x="1221658" y="390653"/>
                    <a:pt x="1203568" y="408744"/>
                  </a:cubicBezTo>
                  <a:cubicBezTo>
                    <a:pt x="1185477" y="426834"/>
                    <a:pt x="1160941" y="436997"/>
                    <a:pt x="1135357" y="436997"/>
                  </a:cubicBezTo>
                  <a:lnTo>
                    <a:pt x="96465" y="436997"/>
                  </a:lnTo>
                  <a:cubicBezTo>
                    <a:pt x="43189" y="436997"/>
                    <a:pt x="0" y="393809"/>
                    <a:pt x="0" y="340533"/>
                  </a:cubicBezTo>
                  <a:lnTo>
                    <a:pt x="0" y="96465"/>
                  </a:lnTo>
                  <a:cubicBezTo>
                    <a:pt x="0" y="70881"/>
                    <a:pt x="10163" y="46344"/>
                    <a:pt x="28254" y="28254"/>
                  </a:cubicBezTo>
                  <a:cubicBezTo>
                    <a:pt x="46344" y="10163"/>
                    <a:pt x="70881" y="0"/>
                    <a:pt x="96465" y="0"/>
                  </a:cubicBezTo>
                  <a:close/>
                </a:path>
              </a:pathLst>
            </a:custGeom>
            <a:solidFill>
              <a:srgbClr val="E4E4E4"/>
            </a:solidFill>
            <a:ln w="19050" cap="rnd">
              <a:solidFill>
                <a:srgbClr val="32424A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31822" cy="475097"/>
            </a:xfrm>
            <a:prstGeom prst="rect">
              <a:avLst/>
            </a:prstGeom>
          </p:spPr>
          <p:txBody>
            <a:bodyPr anchor="ctr" rtlCol="false" tIns="50095" lIns="50095" bIns="50095" rIns="50095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5" id="5"/>
          <p:cNvSpPr/>
          <p:nvPr/>
        </p:nvSpPr>
        <p:spPr>
          <a:xfrm>
            <a:off x="6666132" y="4932106"/>
            <a:ext cx="7781829" cy="0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>
            <a:off x="6666132" y="5976794"/>
            <a:ext cx="7781829" cy="0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flipV="true">
            <a:off x="6666132" y="7021482"/>
            <a:ext cx="7781829" cy="0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6666132" y="8066170"/>
            <a:ext cx="7781829" cy="0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>
            <a:off x="6613072" y="9087134"/>
            <a:ext cx="7781829" cy="0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0" id="10"/>
          <p:cNvGrpSpPr/>
          <p:nvPr/>
        </p:nvGrpSpPr>
        <p:grpSpPr>
          <a:xfrm rot="0">
            <a:off x="13667867" y="5186511"/>
            <a:ext cx="580875" cy="580875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3667802" y="4145130"/>
            <a:ext cx="580875" cy="580875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3667802" y="6262734"/>
            <a:ext cx="580875" cy="580875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3667672" y="7272581"/>
            <a:ext cx="580875" cy="580875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667672" y="8335339"/>
            <a:ext cx="580875" cy="580875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431928" y="1190341"/>
            <a:ext cx="4173345" cy="6663115"/>
            <a:chOff x="0" y="0"/>
            <a:chExt cx="646560" cy="1032291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46560" cy="1032291"/>
            </a:xfrm>
            <a:custGeom>
              <a:avLst/>
              <a:gdLst/>
              <a:ahLst/>
              <a:cxnLst/>
              <a:rect r="r" b="b" t="t" l="l"/>
              <a:pathLst>
                <a:path h="1032291" w="646560">
                  <a:moveTo>
                    <a:pt x="42667" y="0"/>
                  </a:moveTo>
                  <a:lnTo>
                    <a:pt x="603893" y="0"/>
                  </a:lnTo>
                  <a:cubicBezTo>
                    <a:pt x="615209" y="0"/>
                    <a:pt x="626062" y="4495"/>
                    <a:pt x="634064" y="12497"/>
                  </a:cubicBezTo>
                  <a:cubicBezTo>
                    <a:pt x="642065" y="20498"/>
                    <a:pt x="646560" y="31351"/>
                    <a:pt x="646560" y="42667"/>
                  </a:cubicBezTo>
                  <a:lnTo>
                    <a:pt x="646560" y="989624"/>
                  </a:lnTo>
                  <a:cubicBezTo>
                    <a:pt x="646560" y="1013188"/>
                    <a:pt x="627458" y="1032291"/>
                    <a:pt x="603893" y="1032291"/>
                  </a:cubicBezTo>
                  <a:lnTo>
                    <a:pt x="42667" y="1032291"/>
                  </a:lnTo>
                  <a:cubicBezTo>
                    <a:pt x="31351" y="1032291"/>
                    <a:pt x="20498" y="1027796"/>
                    <a:pt x="12497" y="1019794"/>
                  </a:cubicBezTo>
                  <a:cubicBezTo>
                    <a:pt x="4495" y="1011792"/>
                    <a:pt x="0" y="1000940"/>
                    <a:pt x="0" y="989624"/>
                  </a:cubicBezTo>
                  <a:lnTo>
                    <a:pt x="0" y="42667"/>
                  </a:lnTo>
                  <a:cubicBezTo>
                    <a:pt x="0" y="31351"/>
                    <a:pt x="4495" y="20498"/>
                    <a:pt x="12497" y="12497"/>
                  </a:cubicBezTo>
                  <a:cubicBezTo>
                    <a:pt x="20498" y="4495"/>
                    <a:pt x="31351" y="0"/>
                    <a:pt x="42667" y="0"/>
                  </a:cubicBezTo>
                  <a:close/>
                </a:path>
              </a:pathLst>
            </a:custGeom>
            <a:blipFill>
              <a:blip r:embed="rId2"/>
              <a:stretch>
                <a:fillRect l="-61874" t="0" r="-61874" b="0"/>
              </a:stretch>
            </a:blipFill>
          </p:spPr>
        </p:sp>
      </p:grpSp>
      <p:sp>
        <p:nvSpPr>
          <p:cNvPr name="Freeform 27" id="27"/>
          <p:cNvSpPr/>
          <p:nvPr/>
        </p:nvSpPr>
        <p:spPr>
          <a:xfrm flipH="false" flipV="false" rot="0">
            <a:off x="15935881" y="462106"/>
            <a:ext cx="1707642" cy="4114800"/>
          </a:xfrm>
          <a:custGeom>
            <a:avLst/>
            <a:gdLst/>
            <a:ahLst/>
            <a:cxnLst/>
            <a:rect r="r" b="b" t="t" l="l"/>
            <a:pathLst>
              <a:path h="4114800" w="1707642">
                <a:moveTo>
                  <a:pt x="0" y="0"/>
                </a:moveTo>
                <a:lnTo>
                  <a:pt x="1707642" y="0"/>
                </a:lnTo>
                <a:lnTo>
                  <a:pt x="17076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8" id="28"/>
          <p:cNvGrpSpPr/>
          <p:nvPr/>
        </p:nvGrpSpPr>
        <p:grpSpPr>
          <a:xfrm rot="0">
            <a:off x="15475252" y="4441973"/>
            <a:ext cx="4879381" cy="4645160"/>
            <a:chOff x="0" y="0"/>
            <a:chExt cx="1285105" cy="1223417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85105" cy="1223417"/>
            </a:xfrm>
            <a:custGeom>
              <a:avLst/>
              <a:gdLst/>
              <a:ahLst/>
              <a:cxnLst/>
              <a:rect r="r" b="b" t="t" l="l"/>
              <a:pathLst>
                <a:path h="1223417" w="1285105">
                  <a:moveTo>
                    <a:pt x="52360" y="0"/>
                  </a:moveTo>
                  <a:lnTo>
                    <a:pt x="1232745" y="0"/>
                  </a:lnTo>
                  <a:cubicBezTo>
                    <a:pt x="1261662" y="0"/>
                    <a:pt x="1285105" y="23442"/>
                    <a:pt x="1285105" y="52360"/>
                  </a:cubicBezTo>
                  <a:lnTo>
                    <a:pt x="1285105" y="1171057"/>
                  </a:lnTo>
                  <a:cubicBezTo>
                    <a:pt x="1285105" y="1184944"/>
                    <a:pt x="1279588" y="1198262"/>
                    <a:pt x="1269769" y="1208081"/>
                  </a:cubicBezTo>
                  <a:cubicBezTo>
                    <a:pt x="1259949" y="1217900"/>
                    <a:pt x="1246631" y="1223417"/>
                    <a:pt x="1232745" y="1223417"/>
                  </a:cubicBezTo>
                  <a:lnTo>
                    <a:pt x="52360" y="1223417"/>
                  </a:lnTo>
                  <a:cubicBezTo>
                    <a:pt x="38473" y="1223417"/>
                    <a:pt x="25155" y="1217900"/>
                    <a:pt x="15336" y="1208081"/>
                  </a:cubicBezTo>
                  <a:cubicBezTo>
                    <a:pt x="5516" y="1198262"/>
                    <a:pt x="0" y="1184944"/>
                    <a:pt x="0" y="1171057"/>
                  </a:cubicBezTo>
                  <a:lnTo>
                    <a:pt x="0" y="52360"/>
                  </a:lnTo>
                  <a:cubicBezTo>
                    <a:pt x="0" y="38473"/>
                    <a:pt x="5516" y="25155"/>
                    <a:pt x="15336" y="15336"/>
                  </a:cubicBezTo>
                  <a:cubicBezTo>
                    <a:pt x="25155" y="5516"/>
                    <a:pt x="38473" y="0"/>
                    <a:pt x="52360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1285105" cy="126151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31" id="31"/>
          <p:cNvSpPr/>
          <p:nvPr/>
        </p:nvSpPr>
        <p:spPr>
          <a:xfrm flipH="false" flipV="false" rot="0">
            <a:off x="15668916" y="5085242"/>
            <a:ext cx="2439691" cy="3388459"/>
          </a:xfrm>
          <a:custGeom>
            <a:avLst/>
            <a:gdLst/>
            <a:ahLst/>
            <a:cxnLst/>
            <a:rect r="r" b="b" t="t" l="l"/>
            <a:pathLst>
              <a:path h="3388459" w="2439691">
                <a:moveTo>
                  <a:pt x="0" y="0"/>
                </a:moveTo>
                <a:lnTo>
                  <a:pt x="2439691" y="0"/>
                </a:lnTo>
                <a:lnTo>
                  <a:pt x="2439691" y="3388459"/>
                </a:lnTo>
                <a:lnTo>
                  <a:pt x="0" y="33884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2" id="32"/>
          <p:cNvSpPr txBox="true"/>
          <p:nvPr/>
        </p:nvSpPr>
        <p:spPr>
          <a:xfrm rot="0">
            <a:off x="1464288" y="8379515"/>
            <a:ext cx="4140986" cy="13512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3444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Psalm 69:33</a:t>
            </a:r>
          </a:p>
          <a:p>
            <a:pPr algn="ctr">
              <a:lnSpc>
                <a:spcPts val="2452"/>
              </a:lnSpc>
            </a:pPr>
            <a:r>
              <a:rPr lang="en-US" sz="2452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For Yahweh hears the needy</a:t>
            </a:r>
          </a:p>
          <a:p>
            <a:pPr algn="ctr">
              <a:lnSpc>
                <a:spcPts val="2452"/>
              </a:lnSpc>
            </a:pPr>
            <a:r>
              <a:rPr lang="en-US" sz="2452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and does not despise His,</a:t>
            </a:r>
          </a:p>
          <a:p>
            <a:pPr algn="ctr">
              <a:lnSpc>
                <a:spcPts val="2452"/>
              </a:lnSpc>
            </a:pPr>
            <a:r>
              <a:rPr lang="en-US" sz="2452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who are prisoners.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666074" y="1237966"/>
            <a:ext cx="7728827" cy="23482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14"/>
              </a:lnSpc>
            </a:pPr>
            <a:r>
              <a:rPr lang="en-US" sz="8844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Telling T.I.M.E.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666124" y="4110120"/>
            <a:ext cx="4065081" cy="425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7"/>
              </a:lnSpc>
            </a:pPr>
            <a:r>
              <a:rPr lang="en-US" sz="3247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Jail: Bexar County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666074" y="5246410"/>
            <a:ext cx="4065130" cy="425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7"/>
              </a:lnSpc>
            </a:pPr>
            <a:r>
              <a:rPr lang="en-US" sz="3247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T.I.M.E.’s past: Legacy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666124" y="6354090"/>
            <a:ext cx="6673599" cy="425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7"/>
              </a:lnSpc>
            </a:pPr>
            <a:r>
              <a:rPr lang="en-US" sz="3247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T.I.M.E.’s present: already &amp; not yet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6666124" y="7389643"/>
            <a:ext cx="4792785" cy="425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7"/>
              </a:lnSpc>
            </a:pPr>
            <a:r>
              <a:rPr lang="en-US" sz="3247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Ministry: Testimonials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666124" y="8379515"/>
            <a:ext cx="5590751" cy="4253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7"/>
              </a:lnSpc>
            </a:pPr>
            <a:r>
              <a:rPr lang="en-US" sz="3247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Partnership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3795896" y="4327957"/>
            <a:ext cx="324425" cy="24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923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01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3795896" y="5369338"/>
            <a:ext cx="324425" cy="24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923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02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3796091" y="6445561"/>
            <a:ext cx="324425" cy="24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923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03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3796091" y="7463081"/>
            <a:ext cx="324425" cy="24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923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04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3795896" y="8536344"/>
            <a:ext cx="324425" cy="24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923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05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341315" y="-869895"/>
            <a:ext cx="4497765" cy="12026789"/>
            <a:chOff x="0" y="0"/>
            <a:chExt cx="1184597" cy="316754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84596" cy="3167549"/>
            </a:xfrm>
            <a:custGeom>
              <a:avLst/>
              <a:gdLst/>
              <a:ahLst/>
              <a:cxnLst/>
              <a:rect r="r" b="b" t="t" l="l"/>
              <a:pathLst>
                <a:path h="3167549" w="1184596">
                  <a:moveTo>
                    <a:pt x="56802" y="0"/>
                  </a:moveTo>
                  <a:lnTo>
                    <a:pt x="1127794" y="0"/>
                  </a:lnTo>
                  <a:cubicBezTo>
                    <a:pt x="1159165" y="0"/>
                    <a:pt x="1184596" y="25431"/>
                    <a:pt x="1184596" y="56802"/>
                  </a:cubicBezTo>
                  <a:lnTo>
                    <a:pt x="1184596" y="3110747"/>
                  </a:lnTo>
                  <a:cubicBezTo>
                    <a:pt x="1184596" y="3125812"/>
                    <a:pt x="1178612" y="3140260"/>
                    <a:pt x="1167960" y="3150913"/>
                  </a:cubicBezTo>
                  <a:cubicBezTo>
                    <a:pt x="1157307" y="3161565"/>
                    <a:pt x="1142859" y="3167549"/>
                    <a:pt x="1127794" y="3167549"/>
                  </a:cubicBezTo>
                  <a:lnTo>
                    <a:pt x="56802" y="3167549"/>
                  </a:lnTo>
                  <a:cubicBezTo>
                    <a:pt x="25431" y="3167549"/>
                    <a:pt x="0" y="3142118"/>
                    <a:pt x="0" y="3110747"/>
                  </a:cubicBezTo>
                  <a:lnTo>
                    <a:pt x="0" y="56802"/>
                  </a:lnTo>
                  <a:cubicBezTo>
                    <a:pt x="0" y="41737"/>
                    <a:pt x="5985" y="27290"/>
                    <a:pt x="16637" y="16637"/>
                  </a:cubicBezTo>
                  <a:cubicBezTo>
                    <a:pt x="27290" y="5985"/>
                    <a:pt x="41737" y="0"/>
                    <a:pt x="56802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184597" cy="32056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538502" y="7632723"/>
            <a:ext cx="1588016" cy="1455008"/>
            <a:chOff x="0" y="0"/>
            <a:chExt cx="418243" cy="3832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18243" cy="383212"/>
            </a:xfrm>
            <a:custGeom>
              <a:avLst/>
              <a:gdLst/>
              <a:ahLst/>
              <a:cxnLst/>
              <a:rect r="r" b="b" t="t" l="l"/>
              <a:pathLst>
                <a:path h="383212" w="418243">
                  <a:moveTo>
                    <a:pt x="53627" y="0"/>
                  </a:moveTo>
                  <a:lnTo>
                    <a:pt x="364615" y="0"/>
                  </a:lnTo>
                  <a:cubicBezTo>
                    <a:pt x="394233" y="0"/>
                    <a:pt x="418243" y="24010"/>
                    <a:pt x="418243" y="53627"/>
                  </a:cubicBezTo>
                  <a:lnTo>
                    <a:pt x="418243" y="329585"/>
                  </a:lnTo>
                  <a:cubicBezTo>
                    <a:pt x="418243" y="359202"/>
                    <a:pt x="394233" y="383212"/>
                    <a:pt x="364615" y="383212"/>
                  </a:cubicBezTo>
                  <a:lnTo>
                    <a:pt x="53627" y="383212"/>
                  </a:lnTo>
                  <a:cubicBezTo>
                    <a:pt x="24010" y="383212"/>
                    <a:pt x="0" y="359202"/>
                    <a:pt x="0" y="329585"/>
                  </a:cubicBezTo>
                  <a:lnTo>
                    <a:pt x="0" y="53627"/>
                  </a:lnTo>
                  <a:cubicBezTo>
                    <a:pt x="0" y="24010"/>
                    <a:pt x="24010" y="0"/>
                    <a:pt x="53627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18243" cy="421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948050" y="3188593"/>
            <a:ext cx="7311250" cy="5342203"/>
            <a:chOff x="0" y="0"/>
            <a:chExt cx="1132704" cy="82764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132704" cy="827647"/>
            </a:xfrm>
            <a:custGeom>
              <a:avLst/>
              <a:gdLst/>
              <a:ahLst/>
              <a:cxnLst/>
              <a:rect r="r" b="b" t="t" l="l"/>
              <a:pathLst>
                <a:path h="827647" w="1132704">
                  <a:moveTo>
                    <a:pt x="24355" y="0"/>
                  </a:moveTo>
                  <a:lnTo>
                    <a:pt x="1108349" y="0"/>
                  </a:lnTo>
                  <a:cubicBezTo>
                    <a:pt x="1121800" y="0"/>
                    <a:pt x="1132704" y="10904"/>
                    <a:pt x="1132704" y="24355"/>
                  </a:cubicBezTo>
                  <a:lnTo>
                    <a:pt x="1132704" y="803292"/>
                  </a:lnTo>
                  <a:cubicBezTo>
                    <a:pt x="1132704" y="816743"/>
                    <a:pt x="1121800" y="827647"/>
                    <a:pt x="1108349" y="827647"/>
                  </a:cubicBezTo>
                  <a:lnTo>
                    <a:pt x="24355" y="827647"/>
                  </a:lnTo>
                  <a:cubicBezTo>
                    <a:pt x="10904" y="827647"/>
                    <a:pt x="0" y="816743"/>
                    <a:pt x="0" y="803292"/>
                  </a:cubicBezTo>
                  <a:lnTo>
                    <a:pt x="0" y="24355"/>
                  </a:lnTo>
                  <a:cubicBezTo>
                    <a:pt x="0" y="10904"/>
                    <a:pt x="10904" y="0"/>
                    <a:pt x="24355" y="0"/>
                  </a:cubicBezTo>
                  <a:close/>
                </a:path>
              </a:pathLst>
            </a:custGeom>
            <a:blipFill>
              <a:blip r:embed="rId2"/>
              <a:stretch>
                <a:fillRect l="-4773" t="0" r="-4773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298075" y="1394878"/>
            <a:ext cx="4173345" cy="811705"/>
            <a:chOff x="0" y="0"/>
            <a:chExt cx="1231822" cy="23958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231822" cy="239586"/>
            </a:xfrm>
            <a:custGeom>
              <a:avLst/>
              <a:gdLst/>
              <a:ahLst/>
              <a:cxnLst/>
              <a:rect r="r" b="b" t="t" l="l"/>
              <a:pathLst>
                <a:path h="239586" w="1231822">
                  <a:moveTo>
                    <a:pt x="96465" y="0"/>
                  </a:moveTo>
                  <a:lnTo>
                    <a:pt x="1135357" y="0"/>
                  </a:lnTo>
                  <a:cubicBezTo>
                    <a:pt x="1160941" y="0"/>
                    <a:pt x="1185477" y="10163"/>
                    <a:pt x="1203568" y="28254"/>
                  </a:cubicBezTo>
                  <a:cubicBezTo>
                    <a:pt x="1221658" y="46344"/>
                    <a:pt x="1231822" y="70881"/>
                    <a:pt x="1231822" y="96465"/>
                  </a:cubicBezTo>
                  <a:lnTo>
                    <a:pt x="1231822" y="143122"/>
                  </a:lnTo>
                  <a:cubicBezTo>
                    <a:pt x="1231822" y="168706"/>
                    <a:pt x="1221658" y="193242"/>
                    <a:pt x="1203568" y="211332"/>
                  </a:cubicBezTo>
                  <a:cubicBezTo>
                    <a:pt x="1185477" y="229423"/>
                    <a:pt x="1160941" y="239586"/>
                    <a:pt x="1135357" y="239586"/>
                  </a:cubicBezTo>
                  <a:lnTo>
                    <a:pt x="96465" y="239586"/>
                  </a:lnTo>
                  <a:cubicBezTo>
                    <a:pt x="43189" y="239586"/>
                    <a:pt x="0" y="196398"/>
                    <a:pt x="0" y="143122"/>
                  </a:cubicBezTo>
                  <a:lnTo>
                    <a:pt x="0" y="96465"/>
                  </a:lnTo>
                  <a:cubicBezTo>
                    <a:pt x="0" y="70881"/>
                    <a:pt x="10163" y="46344"/>
                    <a:pt x="28254" y="28254"/>
                  </a:cubicBezTo>
                  <a:cubicBezTo>
                    <a:pt x="46344" y="10163"/>
                    <a:pt x="70881" y="0"/>
                    <a:pt x="96465" y="0"/>
                  </a:cubicBezTo>
                  <a:close/>
                </a:path>
              </a:pathLst>
            </a:custGeom>
            <a:solidFill>
              <a:srgbClr val="E4E4E4"/>
            </a:solidFill>
            <a:ln w="19050" cap="rnd">
              <a:solidFill>
                <a:srgbClr val="32424A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231822" cy="277686"/>
            </a:xfrm>
            <a:prstGeom prst="rect">
              <a:avLst/>
            </a:prstGeom>
          </p:spPr>
          <p:txBody>
            <a:bodyPr anchor="ctr" rtlCol="false" tIns="50095" lIns="50095" bIns="50095" rIns="50095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3" id="13"/>
          <p:cNvSpPr/>
          <p:nvPr/>
        </p:nvSpPr>
        <p:spPr>
          <a:xfrm>
            <a:off x="6195715" y="1771999"/>
            <a:ext cx="7803295" cy="28731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4" id="14"/>
          <p:cNvSpPr/>
          <p:nvPr/>
        </p:nvSpPr>
        <p:spPr>
          <a:xfrm flipH="false" flipV="false" rot="10246024">
            <a:off x="16230398" y="1420901"/>
            <a:ext cx="1009439" cy="1009439"/>
          </a:xfrm>
          <a:custGeom>
            <a:avLst/>
            <a:gdLst/>
            <a:ahLst/>
            <a:cxnLst/>
            <a:rect r="r" b="b" t="t" l="l"/>
            <a:pathLst>
              <a:path h="1009439" w="1009439">
                <a:moveTo>
                  <a:pt x="0" y="0"/>
                </a:moveTo>
                <a:lnTo>
                  <a:pt x="1009439" y="0"/>
                </a:lnTo>
                <a:lnTo>
                  <a:pt x="1009439" y="1009439"/>
                </a:lnTo>
                <a:lnTo>
                  <a:pt x="0" y="10094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298075" y="3236218"/>
            <a:ext cx="8474899" cy="12424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81"/>
              </a:lnSpc>
            </a:pPr>
            <a:r>
              <a:rPr lang="en-US" sz="8491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The Mission Field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98075" y="4603639"/>
            <a:ext cx="7503520" cy="5880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141"/>
              </a:lnSpc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Bexar County Adult Detention Center / </a:t>
            </a:r>
          </a:p>
          <a:p>
            <a:pPr algn="just">
              <a:lnSpc>
                <a:spcPts val="3141"/>
              </a:lnSpc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Bexar County Jail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3</a:t>
            </a: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rd</a:t>
            </a: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Largest Jail in Texas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12</a:t>
            </a: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</a:t>
            </a: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Largest Jail in the USA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4,735 Inmates ⟶ 5,000 Max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83% Male | 17% Female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Ages range 16-82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Largest group 35-44, mean: 38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Largest ethnicity Hispanic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Many spanish speakers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Lots of bad press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High need subculture within our community</a:t>
            </a:r>
          </a:p>
          <a:p>
            <a:pPr algn="l">
              <a:lnSpc>
                <a:spcPts val="3141"/>
              </a:lnSpc>
            </a:pPr>
          </a:p>
          <a:p>
            <a:pPr algn="l">
              <a:lnSpc>
                <a:spcPts val="3141"/>
              </a:lnSpc>
            </a:pPr>
          </a:p>
        </p:txBody>
      </p:sp>
      <p:sp>
        <p:nvSpPr>
          <p:cNvPr name="TextBox 17" id="17"/>
          <p:cNvSpPr txBox="true"/>
          <p:nvPr/>
        </p:nvSpPr>
        <p:spPr>
          <a:xfrm rot="0">
            <a:off x="1891685" y="1640469"/>
            <a:ext cx="2986127" cy="377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68"/>
              </a:lnSpc>
            </a:pPr>
            <a:r>
              <a:rPr lang="en-US" sz="2868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Bexar County Jail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298075" y="447825"/>
            <a:ext cx="580875" cy="580875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426170" y="630652"/>
            <a:ext cx="324425" cy="24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923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01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06835" y="5740707"/>
            <a:ext cx="16274330" cy="5894537"/>
            <a:chOff x="0" y="0"/>
            <a:chExt cx="4286243" cy="155247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86243" cy="1552471"/>
            </a:xfrm>
            <a:custGeom>
              <a:avLst/>
              <a:gdLst/>
              <a:ahLst/>
              <a:cxnLst/>
              <a:rect r="r" b="b" t="t" l="l"/>
              <a:pathLst>
                <a:path h="1552471" w="4286243">
                  <a:moveTo>
                    <a:pt x="16650" y="0"/>
                  </a:moveTo>
                  <a:lnTo>
                    <a:pt x="4269593" y="0"/>
                  </a:lnTo>
                  <a:cubicBezTo>
                    <a:pt x="4274009" y="0"/>
                    <a:pt x="4278244" y="1754"/>
                    <a:pt x="4281367" y="4877"/>
                  </a:cubicBezTo>
                  <a:cubicBezTo>
                    <a:pt x="4284489" y="7999"/>
                    <a:pt x="4286243" y="12234"/>
                    <a:pt x="4286243" y="16650"/>
                  </a:cubicBezTo>
                  <a:lnTo>
                    <a:pt x="4286243" y="1535821"/>
                  </a:lnTo>
                  <a:cubicBezTo>
                    <a:pt x="4286243" y="1540237"/>
                    <a:pt x="4284489" y="1544472"/>
                    <a:pt x="4281367" y="1547594"/>
                  </a:cubicBezTo>
                  <a:cubicBezTo>
                    <a:pt x="4278244" y="1550717"/>
                    <a:pt x="4274009" y="1552471"/>
                    <a:pt x="4269593" y="1552471"/>
                  </a:cubicBezTo>
                  <a:lnTo>
                    <a:pt x="16650" y="1552471"/>
                  </a:lnTo>
                  <a:cubicBezTo>
                    <a:pt x="12234" y="1552471"/>
                    <a:pt x="7999" y="1550717"/>
                    <a:pt x="4877" y="1547594"/>
                  </a:cubicBezTo>
                  <a:cubicBezTo>
                    <a:pt x="1754" y="1544472"/>
                    <a:pt x="0" y="1540237"/>
                    <a:pt x="0" y="1535821"/>
                  </a:cubicBezTo>
                  <a:lnTo>
                    <a:pt x="0" y="16650"/>
                  </a:lnTo>
                  <a:cubicBezTo>
                    <a:pt x="0" y="12234"/>
                    <a:pt x="1754" y="7999"/>
                    <a:pt x="4877" y="4877"/>
                  </a:cubicBezTo>
                  <a:cubicBezTo>
                    <a:pt x="7999" y="1754"/>
                    <a:pt x="12234" y="0"/>
                    <a:pt x="16650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86243" cy="1590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5465243" y="640505"/>
            <a:ext cx="1554000" cy="1455008"/>
            <a:chOff x="0" y="0"/>
            <a:chExt cx="409284" cy="38321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09284" cy="383212"/>
            </a:xfrm>
            <a:custGeom>
              <a:avLst/>
              <a:gdLst/>
              <a:ahLst/>
              <a:cxnLst/>
              <a:rect r="r" b="b" t="t" l="l"/>
              <a:pathLst>
                <a:path h="383212" w="409284">
                  <a:moveTo>
                    <a:pt x="54801" y="0"/>
                  </a:moveTo>
                  <a:lnTo>
                    <a:pt x="354483" y="0"/>
                  </a:lnTo>
                  <a:cubicBezTo>
                    <a:pt x="369017" y="0"/>
                    <a:pt x="382956" y="5774"/>
                    <a:pt x="393233" y="16051"/>
                  </a:cubicBezTo>
                  <a:cubicBezTo>
                    <a:pt x="403510" y="26328"/>
                    <a:pt x="409284" y="40267"/>
                    <a:pt x="409284" y="54801"/>
                  </a:cubicBezTo>
                  <a:lnTo>
                    <a:pt x="409284" y="328411"/>
                  </a:lnTo>
                  <a:cubicBezTo>
                    <a:pt x="409284" y="342945"/>
                    <a:pt x="403510" y="356884"/>
                    <a:pt x="393233" y="367161"/>
                  </a:cubicBezTo>
                  <a:cubicBezTo>
                    <a:pt x="382956" y="377438"/>
                    <a:pt x="369017" y="383212"/>
                    <a:pt x="354483" y="383212"/>
                  </a:cubicBezTo>
                  <a:lnTo>
                    <a:pt x="54801" y="383212"/>
                  </a:lnTo>
                  <a:cubicBezTo>
                    <a:pt x="40267" y="383212"/>
                    <a:pt x="26328" y="377438"/>
                    <a:pt x="16051" y="367161"/>
                  </a:cubicBezTo>
                  <a:cubicBezTo>
                    <a:pt x="5774" y="356884"/>
                    <a:pt x="0" y="342945"/>
                    <a:pt x="0" y="328411"/>
                  </a:cubicBezTo>
                  <a:lnTo>
                    <a:pt x="0" y="54801"/>
                  </a:lnTo>
                  <a:cubicBezTo>
                    <a:pt x="0" y="40267"/>
                    <a:pt x="5774" y="26328"/>
                    <a:pt x="16051" y="16051"/>
                  </a:cubicBezTo>
                  <a:cubicBezTo>
                    <a:pt x="26328" y="5774"/>
                    <a:pt x="40267" y="0"/>
                    <a:pt x="54801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09284" cy="421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959742" y="1028700"/>
            <a:ext cx="5522558" cy="4585231"/>
            <a:chOff x="0" y="0"/>
            <a:chExt cx="855589" cy="71037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55589" cy="710372"/>
            </a:xfrm>
            <a:custGeom>
              <a:avLst/>
              <a:gdLst/>
              <a:ahLst/>
              <a:cxnLst/>
              <a:rect r="r" b="b" t="t" l="l"/>
              <a:pathLst>
                <a:path h="710372" w="855589">
                  <a:moveTo>
                    <a:pt x="32243" y="0"/>
                  </a:moveTo>
                  <a:lnTo>
                    <a:pt x="823346" y="0"/>
                  </a:lnTo>
                  <a:cubicBezTo>
                    <a:pt x="841153" y="0"/>
                    <a:pt x="855589" y="14436"/>
                    <a:pt x="855589" y="32243"/>
                  </a:cubicBezTo>
                  <a:lnTo>
                    <a:pt x="855589" y="678129"/>
                  </a:lnTo>
                  <a:cubicBezTo>
                    <a:pt x="855589" y="695937"/>
                    <a:pt x="841153" y="710372"/>
                    <a:pt x="823346" y="710372"/>
                  </a:cubicBezTo>
                  <a:lnTo>
                    <a:pt x="32243" y="710372"/>
                  </a:lnTo>
                  <a:cubicBezTo>
                    <a:pt x="23692" y="710372"/>
                    <a:pt x="15491" y="706975"/>
                    <a:pt x="9444" y="700929"/>
                  </a:cubicBezTo>
                  <a:cubicBezTo>
                    <a:pt x="3397" y="694882"/>
                    <a:pt x="0" y="686681"/>
                    <a:pt x="0" y="678129"/>
                  </a:cubicBezTo>
                  <a:lnTo>
                    <a:pt x="0" y="32243"/>
                  </a:lnTo>
                  <a:cubicBezTo>
                    <a:pt x="0" y="14436"/>
                    <a:pt x="14436" y="0"/>
                    <a:pt x="32243" y="0"/>
                  </a:cubicBezTo>
                  <a:close/>
                </a:path>
              </a:pathLst>
            </a:custGeom>
            <a:blipFill>
              <a:blip r:embed="rId2"/>
              <a:stretch>
                <a:fillRect l="-5351" t="0" r="-5351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0537746" y="4546874"/>
            <a:ext cx="5944554" cy="1040556"/>
            <a:chOff x="0" y="0"/>
            <a:chExt cx="1631331" cy="28555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631331" cy="285554"/>
            </a:xfrm>
            <a:custGeom>
              <a:avLst/>
              <a:gdLst/>
              <a:ahLst/>
              <a:cxnLst/>
              <a:rect r="r" b="b" t="t" l="l"/>
              <a:pathLst>
                <a:path h="285554" w="1631331">
                  <a:moveTo>
                    <a:pt x="66420" y="0"/>
                  </a:moveTo>
                  <a:lnTo>
                    <a:pt x="1564911" y="0"/>
                  </a:lnTo>
                  <a:cubicBezTo>
                    <a:pt x="1582526" y="0"/>
                    <a:pt x="1599421" y="6998"/>
                    <a:pt x="1611877" y="19454"/>
                  </a:cubicBezTo>
                  <a:cubicBezTo>
                    <a:pt x="1624333" y="31910"/>
                    <a:pt x="1631331" y="48804"/>
                    <a:pt x="1631331" y="66420"/>
                  </a:cubicBezTo>
                  <a:lnTo>
                    <a:pt x="1631331" y="219134"/>
                  </a:lnTo>
                  <a:cubicBezTo>
                    <a:pt x="1631331" y="236749"/>
                    <a:pt x="1624333" y="253644"/>
                    <a:pt x="1611877" y="266100"/>
                  </a:cubicBezTo>
                  <a:cubicBezTo>
                    <a:pt x="1599421" y="278556"/>
                    <a:pt x="1582526" y="285554"/>
                    <a:pt x="1564911" y="285554"/>
                  </a:cubicBezTo>
                  <a:lnTo>
                    <a:pt x="66420" y="285554"/>
                  </a:lnTo>
                  <a:cubicBezTo>
                    <a:pt x="29737" y="285554"/>
                    <a:pt x="0" y="255817"/>
                    <a:pt x="0" y="219134"/>
                  </a:cubicBezTo>
                  <a:lnTo>
                    <a:pt x="0" y="66420"/>
                  </a:lnTo>
                  <a:cubicBezTo>
                    <a:pt x="0" y="48804"/>
                    <a:pt x="6998" y="31910"/>
                    <a:pt x="19454" y="19454"/>
                  </a:cubicBezTo>
                  <a:cubicBezTo>
                    <a:pt x="31910" y="6998"/>
                    <a:pt x="48804" y="0"/>
                    <a:pt x="6642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631331" cy="32365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-496377" y="-727504"/>
            <a:ext cx="1503212" cy="1756204"/>
            <a:chOff x="0" y="0"/>
            <a:chExt cx="395908" cy="46253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95908" cy="462539"/>
            </a:xfrm>
            <a:custGeom>
              <a:avLst/>
              <a:gdLst/>
              <a:ahLst/>
              <a:cxnLst/>
              <a:rect r="r" b="b" t="t" l="l"/>
              <a:pathLst>
                <a:path h="462539" w="395908">
                  <a:moveTo>
                    <a:pt x="0" y="0"/>
                  </a:moveTo>
                  <a:lnTo>
                    <a:pt x="395908" y="0"/>
                  </a:lnTo>
                  <a:lnTo>
                    <a:pt x="395908" y="462539"/>
                  </a:lnTo>
                  <a:lnTo>
                    <a:pt x="0" y="462539"/>
                  </a:ln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395908" cy="5006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202343" y="5926379"/>
            <a:ext cx="5817658" cy="4919493"/>
          </a:xfrm>
          <a:custGeom>
            <a:avLst/>
            <a:gdLst/>
            <a:ahLst/>
            <a:cxnLst/>
            <a:rect r="r" b="b" t="t" l="l"/>
            <a:pathLst>
              <a:path h="4919493" w="5817658">
                <a:moveTo>
                  <a:pt x="0" y="0"/>
                </a:moveTo>
                <a:lnTo>
                  <a:pt x="5817658" y="0"/>
                </a:lnTo>
                <a:lnTo>
                  <a:pt x="5817658" y="4919493"/>
                </a:lnTo>
                <a:lnTo>
                  <a:pt x="0" y="49194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0020599" y="5926379"/>
            <a:ext cx="6978848" cy="4654019"/>
          </a:xfrm>
          <a:custGeom>
            <a:avLst/>
            <a:gdLst/>
            <a:ahLst/>
            <a:cxnLst/>
            <a:rect r="r" b="b" t="t" l="l"/>
            <a:pathLst>
              <a:path h="4654019" w="6978848">
                <a:moveTo>
                  <a:pt x="0" y="0"/>
                </a:moveTo>
                <a:lnTo>
                  <a:pt x="6978848" y="0"/>
                </a:lnTo>
                <a:lnTo>
                  <a:pt x="6978848" y="4654019"/>
                </a:lnTo>
                <a:lnTo>
                  <a:pt x="0" y="46540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1376930" y="129779"/>
            <a:ext cx="8461596" cy="2524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924"/>
              </a:lnSpc>
            </a:pPr>
            <a:r>
              <a:rPr lang="en-US" sz="9493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A Legacy of Faithfulness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0959742" y="4803662"/>
            <a:ext cx="6924565" cy="5069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34"/>
              </a:lnSpc>
            </a:pPr>
            <a:r>
              <a:rPr lang="en-US" sz="3834" spc="42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Clem &amp; Elsie McGregor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20577" y="2653249"/>
            <a:ext cx="8461596" cy="31468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T.I.M.E. for Christ Inc began in 1960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501(c)(3) Non-profit corporation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Medical Missions to Mexico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T.I.M.E. for Christ Jail Ministry began in 1970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Nearly 50 years of faithfulness</a:t>
            </a:r>
          </a:p>
          <a:p>
            <a:pPr algn="l" marL="1356621" indent="-452207" lvl="2">
              <a:lnSpc>
                <a:spcPts val="3141"/>
              </a:lnSpc>
              <a:buFont typeface="Arial"/>
              <a:buChar char="⚬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 McGregors, The Pucketts</a:t>
            </a:r>
          </a:p>
          <a:p>
            <a:pPr algn="l" marL="1356621" indent="-452207" lvl="2">
              <a:lnSpc>
                <a:spcPts val="3141"/>
              </a:lnSpc>
              <a:buFont typeface="Arial"/>
              <a:buChar char="⚬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 Whites</a:t>
            </a:r>
          </a:p>
          <a:p>
            <a:pPr algn="l">
              <a:lnSpc>
                <a:spcPts val="3141"/>
              </a:lnSpc>
            </a:pPr>
          </a:p>
        </p:txBody>
      </p:sp>
      <p:grpSp>
        <p:nvGrpSpPr>
          <p:cNvPr name="Group 21" id="21"/>
          <p:cNvGrpSpPr/>
          <p:nvPr/>
        </p:nvGrpSpPr>
        <p:grpSpPr>
          <a:xfrm rot="0">
            <a:off x="7342269" y="6069918"/>
            <a:ext cx="2356063" cy="3983119"/>
            <a:chOff x="0" y="0"/>
            <a:chExt cx="646561" cy="109306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46561" cy="1093065"/>
            </a:xfrm>
            <a:custGeom>
              <a:avLst/>
              <a:gdLst/>
              <a:ahLst/>
              <a:cxnLst/>
              <a:rect r="r" b="b" t="t" l="l"/>
              <a:pathLst>
                <a:path h="1093065" w="646561">
                  <a:moveTo>
                    <a:pt x="167584" y="0"/>
                  </a:moveTo>
                  <a:lnTo>
                    <a:pt x="478977" y="0"/>
                  </a:lnTo>
                  <a:cubicBezTo>
                    <a:pt x="523423" y="0"/>
                    <a:pt x="566049" y="17656"/>
                    <a:pt x="597477" y="49084"/>
                  </a:cubicBezTo>
                  <a:cubicBezTo>
                    <a:pt x="628905" y="80512"/>
                    <a:pt x="646561" y="123138"/>
                    <a:pt x="646561" y="167584"/>
                  </a:cubicBezTo>
                  <a:lnTo>
                    <a:pt x="646561" y="925481"/>
                  </a:lnTo>
                  <a:cubicBezTo>
                    <a:pt x="646561" y="1018035"/>
                    <a:pt x="571531" y="1093065"/>
                    <a:pt x="478977" y="1093065"/>
                  </a:cubicBezTo>
                  <a:lnTo>
                    <a:pt x="167584" y="1093065"/>
                  </a:lnTo>
                  <a:cubicBezTo>
                    <a:pt x="123138" y="1093065"/>
                    <a:pt x="80512" y="1075409"/>
                    <a:pt x="49084" y="1043981"/>
                  </a:cubicBezTo>
                  <a:cubicBezTo>
                    <a:pt x="17656" y="1012553"/>
                    <a:pt x="0" y="969927"/>
                    <a:pt x="0" y="925481"/>
                  </a:cubicBezTo>
                  <a:lnTo>
                    <a:pt x="0" y="167584"/>
                  </a:lnTo>
                  <a:cubicBezTo>
                    <a:pt x="0" y="123138"/>
                    <a:pt x="17656" y="80512"/>
                    <a:pt x="49084" y="49084"/>
                  </a:cubicBezTo>
                  <a:cubicBezTo>
                    <a:pt x="80512" y="17656"/>
                    <a:pt x="123138" y="0"/>
                    <a:pt x="167584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646561" cy="11311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7342269" y="7060809"/>
            <a:ext cx="2341448" cy="2106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3"/>
              </a:lnSpc>
            </a:pPr>
            <a:r>
              <a:rPr lang="en-US" sz="5453" spc="59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Ted &amp; Sharon White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425960" y="1368009"/>
            <a:ext cx="580875" cy="580875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553990" y="1550836"/>
            <a:ext cx="324425" cy="24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923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02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554486" y="6497427"/>
            <a:ext cx="13502372" cy="4294728"/>
            <a:chOff x="0" y="0"/>
            <a:chExt cx="3556180" cy="113112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556180" cy="1131122"/>
            </a:xfrm>
            <a:custGeom>
              <a:avLst/>
              <a:gdLst/>
              <a:ahLst/>
              <a:cxnLst/>
              <a:rect r="r" b="b" t="t" l="l"/>
              <a:pathLst>
                <a:path h="1131122" w="3556180">
                  <a:moveTo>
                    <a:pt x="20068" y="0"/>
                  </a:moveTo>
                  <a:lnTo>
                    <a:pt x="3536112" y="0"/>
                  </a:lnTo>
                  <a:cubicBezTo>
                    <a:pt x="3547195" y="0"/>
                    <a:pt x="3556180" y="8985"/>
                    <a:pt x="3556180" y="20068"/>
                  </a:cubicBezTo>
                  <a:lnTo>
                    <a:pt x="3556180" y="1111054"/>
                  </a:lnTo>
                  <a:cubicBezTo>
                    <a:pt x="3556180" y="1122137"/>
                    <a:pt x="3547195" y="1131122"/>
                    <a:pt x="3536112" y="1131122"/>
                  </a:cubicBezTo>
                  <a:lnTo>
                    <a:pt x="20068" y="1131122"/>
                  </a:lnTo>
                  <a:cubicBezTo>
                    <a:pt x="14746" y="1131122"/>
                    <a:pt x="9641" y="1129008"/>
                    <a:pt x="5878" y="1125244"/>
                  </a:cubicBezTo>
                  <a:cubicBezTo>
                    <a:pt x="2114" y="1121481"/>
                    <a:pt x="0" y="1116376"/>
                    <a:pt x="0" y="1111054"/>
                  </a:cubicBezTo>
                  <a:lnTo>
                    <a:pt x="0" y="20068"/>
                  </a:lnTo>
                  <a:cubicBezTo>
                    <a:pt x="0" y="8985"/>
                    <a:pt x="8985" y="0"/>
                    <a:pt x="20068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3556180" cy="116922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71651" y="3845876"/>
            <a:ext cx="6209689" cy="6778999"/>
            <a:chOff x="0" y="0"/>
            <a:chExt cx="1000926" cy="109269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00926" cy="1092692"/>
            </a:xfrm>
            <a:custGeom>
              <a:avLst/>
              <a:gdLst/>
              <a:ahLst/>
              <a:cxnLst/>
              <a:rect r="r" b="b" t="t" l="l"/>
              <a:pathLst>
                <a:path h="1092692" w="1000926">
                  <a:moveTo>
                    <a:pt x="28675" y="0"/>
                  </a:moveTo>
                  <a:lnTo>
                    <a:pt x="972251" y="0"/>
                  </a:lnTo>
                  <a:cubicBezTo>
                    <a:pt x="979856" y="0"/>
                    <a:pt x="987149" y="3021"/>
                    <a:pt x="992527" y="8399"/>
                  </a:cubicBezTo>
                  <a:cubicBezTo>
                    <a:pt x="997905" y="13776"/>
                    <a:pt x="1000926" y="21070"/>
                    <a:pt x="1000926" y="28675"/>
                  </a:cubicBezTo>
                  <a:lnTo>
                    <a:pt x="1000926" y="1064016"/>
                  </a:lnTo>
                  <a:cubicBezTo>
                    <a:pt x="1000926" y="1071622"/>
                    <a:pt x="997905" y="1078915"/>
                    <a:pt x="992527" y="1084293"/>
                  </a:cubicBezTo>
                  <a:cubicBezTo>
                    <a:pt x="987149" y="1089670"/>
                    <a:pt x="979856" y="1092692"/>
                    <a:pt x="972251" y="1092692"/>
                  </a:cubicBezTo>
                  <a:lnTo>
                    <a:pt x="28675" y="1092692"/>
                  </a:lnTo>
                  <a:cubicBezTo>
                    <a:pt x="21070" y="1092692"/>
                    <a:pt x="13776" y="1089670"/>
                    <a:pt x="8399" y="1084293"/>
                  </a:cubicBezTo>
                  <a:cubicBezTo>
                    <a:pt x="3021" y="1078915"/>
                    <a:pt x="0" y="1071622"/>
                    <a:pt x="0" y="1064016"/>
                  </a:cubicBezTo>
                  <a:lnTo>
                    <a:pt x="0" y="28675"/>
                  </a:lnTo>
                  <a:cubicBezTo>
                    <a:pt x="0" y="21070"/>
                    <a:pt x="3021" y="13776"/>
                    <a:pt x="8399" y="8399"/>
                  </a:cubicBezTo>
                  <a:cubicBezTo>
                    <a:pt x="13776" y="3021"/>
                    <a:pt x="21070" y="0"/>
                    <a:pt x="28675" y="0"/>
                  </a:cubicBezTo>
                  <a:close/>
                </a:path>
              </a:pathLst>
            </a:custGeom>
            <a:blipFill>
              <a:blip r:embed="rId2"/>
              <a:stretch>
                <a:fillRect l="-87113" t="-22320" r="-13126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8711592" y="1562013"/>
            <a:ext cx="7561793" cy="1371894"/>
            <a:chOff x="0" y="0"/>
            <a:chExt cx="2111536" cy="38308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111536" cy="383084"/>
            </a:xfrm>
            <a:custGeom>
              <a:avLst/>
              <a:gdLst/>
              <a:ahLst/>
              <a:cxnLst/>
              <a:rect r="r" b="b" t="t" l="l"/>
              <a:pathLst>
                <a:path h="383084" w="2111536">
                  <a:moveTo>
                    <a:pt x="52215" y="0"/>
                  </a:moveTo>
                  <a:lnTo>
                    <a:pt x="2059321" y="0"/>
                  </a:lnTo>
                  <a:cubicBezTo>
                    <a:pt x="2073169" y="0"/>
                    <a:pt x="2086450" y="5501"/>
                    <a:pt x="2096242" y="15293"/>
                  </a:cubicBezTo>
                  <a:cubicBezTo>
                    <a:pt x="2106034" y="25086"/>
                    <a:pt x="2111536" y="38367"/>
                    <a:pt x="2111536" y="52215"/>
                  </a:cubicBezTo>
                  <a:lnTo>
                    <a:pt x="2111536" y="330869"/>
                  </a:lnTo>
                  <a:cubicBezTo>
                    <a:pt x="2111536" y="359707"/>
                    <a:pt x="2088158" y="383084"/>
                    <a:pt x="2059321" y="383084"/>
                  </a:cubicBezTo>
                  <a:lnTo>
                    <a:pt x="52215" y="383084"/>
                  </a:lnTo>
                  <a:cubicBezTo>
                    <a:pt x="23377" y="383084"/>
                    <a:pt x="0" y="359707"/>
                    <a:pt x="0" y="330869"/>
                  </a:cubicBezTo>
                  <a:lnTo>
                    <a:pt x="0" y="52215"/>
                  </a:lnTo>
                  <a:cubicBezTo>
                    <a:pt x="0" y="38367"/>
                    <a:pt x="5501" y="25086"/>
                    <a:pt x="15293" y="15293"/>
                  </a:cubicBezTo>
                  <a:cubicBezTo>
                    <a:pt x="25086" y="5501"/>
                    <a:pt x="38367" y="0"/>
                    <a:pt x="52215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111536" cy="421184"/>
            </a:xfrm>
            <a:prstGeom prst="rect">
              <a:avLst/>
            </a:prstGeom>
          </p:spPr>
          <p:txBody>
            <a:bodyPr anchor="ctr" rtlCol="false" tIns="49924" lIns="49924" bIns="49924" rIns="49924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71651" y="1562013"/>
            <a:ext cx="4349192" cy="1372928"/>
            <a:chOff x="0" y="0"/>
            <a:chExt cx="1306240" cy="41234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06240" cy="412346"/>
            </a:xfrm>
            <a:custGeom>
              <a:avLst/>
              <a:gdLst/>
              <a:ahLst/>
              <a:cxnLst/>
              <a:rect r="r" b="b" t="t" l="l"/>
              <a:pathLst>
                <a:path h="412346" w="1306240">
                  <a:moveTo>
                    <a:pt x="92564" y="0"/>
                  </a:moveTo>
                  <a:lnTo>
                    <a:pt x="1213676" y="0"/>
                  </a:lnTo>
                  <a:cubicBezTo>
                    <a:pt x="1264798" y="0"/>
                    <a:pt x="1306240" y="41442"/>
                    <a:pt x="1306240" y="92564"/>
                  </a:cubicBezTo>
                  <a:lnTo>
                    <a:pt x="1306240" y="319782"/>
                  </a:lnTo>
                  <a:cubicBezTo>
                    <a:pt x="1306240" y="370904"/>
                    <a:pt x="1264798" y="412346"/>
                    <a:pt x="1213676" y="412346"/>
                  </a:cubicBezTo>
                  <a:lnTo>
                    <a:pt x="92564" y="412346"/>
                  </a:lnTo>
                  <a:cubicBezTo>
                    <a:pt x="41442" y="412346"/>
                    <a:pt x="0" y="370904"/>
                    <a:pt x="0" y="319782"/>
                  </a:cubicBezTo>
                  <a:lnTo>
                    <a:pt x="0" y="92564"/>
                  </a:lnTo>
                  <a:cubicBezTo>
                    <a:pt x="0" y="41442"/>
                    <a:pt x="41442" y="0"/>
                    <a:pt x="92564" y="0"/>
                  </a:cubicBezTo>
                  <a:close/>
                </a:path>
              </a:pathLst>
            </a:custGeom>
            <a:solidFill>
              <a:srgbClr val="E4E4E4"/>
            </a:solidFill>
            <a:ln w="19050" cap="rnd">
              <a:solidFill>
                <a:srgbClr val="32424A"/>
              </a:solidFill>
              <a:prstDash val="solid"/>
              <a:round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306240" cy="450446"/>
            </a:xfrm>
            <a:prstGeom prst="rect">
              <a:avLst/>
            </a:prstGeom>
          </p:spPr>
          <p:txBody>
            <a:bodyPr anchor="ctr" rtlCol="false" tIns="49232" lIns="49232" bIns="49232" rIns="49232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2700000">
            <a:off x="6733658" y="1889617"/>
            <a:ext cx="865119" cy="865119"/>
          </a:xfrm>
          <a:custGeom>
            <a:avLst/>
            <a:gdLst/>
            <a:ahLst/>
            <a:cxnLst/>
            <a:rect r="r" b="b" t="t" l="l"/>
            <a:pathLst>
              <a:path h="865119" w="865119">
                <a:moveTo>
                  <a:pt x="0" y="0"/>
                </a:moveTo>
                <a:lnTo>
                  <a:pt x="865119" y="0"/>
                </a:lnTo>
                <a:lnTo>
                  <a:pt x="865119" y="865118"/>
                </a:lnTo>
                <a:lnTo>
                  <a:pt x="0" y="8651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447825" y="1562013"/>
            <a:ext cx="580875" cy="580875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-718048" y="6497427"/>
            <a:ext cx="3493495" cy="3813782"/>
            <a:chOff x="0" y="0"/>
            <a:chExt cx="1000926" cy="1092692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000926" cy="1092692"/>
            </a:xfrm>
            <a:custGeom>
              <a:avLst/>
              <a:gdLst/>
              <a:ahLst/>
              <a:cxnLst/>
              <a:rect r="r" b="b" t="t" l="l"/>
              <a:pathLst>
                <a:path h="1092692" w="1000926">
                  <a:moveTo>
                    <a:pt x="50970" y="0"/>
                  </a:moveTo>
                  <a:lnTo>
                    <a:pt x="949956" y="0"/>
                  </a:lnTo>
                  <a:cubicBezTo>
                    <a:pt x="963474" y="0"/>
                    <a:pt x="976438" y="5370"/>
                    <a:pt x="985997" y="14929"/>
                  </a:cubicBezTo>
                  <a:cubicBezTo>
                    <a:pt x="995556" y="24488"/>
                    <a:pt x="1000926" y="37452"/>
                    <a:pt x="1000926" y="50970"/>
                  </a:cubicBezTo>
                  <a:lnTo>
                    <a:pt x="1000926" y="1041721"/>
                  </a:lnTo>
                  <a:cubicBezTo>
                    <a:pt x="1000926" y="1055239"/>
                    <a:pt x="995556" y="1068204"/>
                    <a:pt x="985997" y="1077763"/>
                  </a:cubicBezTo>
                  <a:cubicBezTo>
                    <a:pt x="976438" y="1087322"/>
                    <a:pt x="963474" y="1092692"/>
                    <a:pt x="949956" y="1092692"/>
                  </a:cubicBezTo>
                  <a:lnTo>
                    <a:pt x="50970" y="1092692"/>
                  </a:lnTo>
                  <a:cubicBezTo>
                    <a:pt x="37452" y="1092692"/>
                    <a:pt x="24488" y="1087322"/>
                    <a:pt x="14929" y="1077763"/>
                  </a:cubicBezTo>
                  <a:cubicBezTo>
                    <a:pt x="5370" y="1068204"/>
                    <a:pt x="0" y="1055239"/>
                    <a:pt x="0" y="1041721"/>
                  </a:cubicBezTo>
                  <a:lnTo>
                    <a:pt x="0" y="50970"/>
                  </a:lnTo>
                  <a:cubicBezTo>
                    <a:pt x="0" y="37452"/>
                    <a:pt x="5370" y="24488"/>
                    <a:pt x="14929" y="14929"/>
                  </a:cubicBezTo>
                  <a:cubicBezTo>
                    <a:pt x="24488" y="5370"/>
                    <a:pt x="37452" y="0"/>
                    <a:pt x="5097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18954" r="0" b="-18954"/>
              </a:stretch>
            </a:blip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7983224" y="3903026"/>
            <a:ext cx="9033125" cy="2365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1"/>
              </a:lnSpc>
            </a:pPr>
            <a:r>
              <a:rPr lang="en-US" sz="3141" u="sng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Background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Graduated from Dallas Theological Seminary with a Masters in Biblical Studies in 2015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Directed a non-profit Ministry since 2020</a:t>
            </a:r>
          </a:p>
          <a:p>
            <a:pPr algn="l" marL="678310" indent="-339155" lvl="1">
              <a:lnSpc>
                <a:spcPts val="3141"/>
              </a:lnSpc>
              <a:buFont typeface="Arial"/>
              <a:buChar char="•"/>
            </a:pPr>
            <a:r>
              <a:rPr lang="en-US" sz="314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Volunteered at the jail teaching and ministering to inmates since 2016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975926" y="6792702"/>
            <a:ext cx="9033125" cy="31468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40"/>
              </a:lnSpc>
            </a:pPr>
            <a:r>
              <a:rPr lang="en-US" sz="3140" u="sng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Duties</a:t>
            </a:r>
          </a:p>
          <a:p>
            <a:pPr algn="l" marL="677927" indent="-338963" lvl="1">
              <a:lnSpc>
                <a:spcPts val="3140"/>
              </a:lnSpc>
              <a:buFont typeface="Arial"/>
              <a:buChar char="•"/>
            </a:pPr>
            <a:r>
              <a:rPr lang="en-US" sz="314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Organizing and leading ~25 volunteers</a:t>
            </a:r>
          </a:p>
          <a:p>
            <a:pPr algn="l" marL="677927" indent="-338963" lvl="1">
              <a:lnSpc>
                <a:spcPts val="3140"/>
              </a:lnSpc>
              <a:buFont typeface="Arial"/>
              <a:buChar char="•"/>
            </a:pPr>
            <a:r>
              <a:rPr lang="en-US" sz="314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Overseeing the teaching of ~20 weekly classes</a:t>
            </a:r>
          </a:p>
          <a:p>
            <a:pPr algn="l" marL="677927" indent="-338963" lvl="1">
              <a:lnSpc>
                <a:spcPts val="3140"/>
              </a:lnSpc>
              <a:buFont typeface="Arial"/>
              <a:buChar char="•"/>
            </a:pPr>
            <a:r>
              <a:rPr lang="en-US" sz="314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Directing visits to minister to </a:t>
            </a:r>
            <a:r>
              <a:rPr lang="en-US" sz="314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inmates</a:t>
            </a:r>
          </a:p>
          <a:p>
            <a:pPr algn="l" marL="677927" indent="-338963" lvl="1">
              <a:lnSpc>
                <a:spcPts val="3140"/>
              </a:lnSpc>
              <a:buFont typeface="Arial"/>
              <a:buChar char="•"/>
            </a:pPr>
            <a:r>
              <a:rPr lang="en-US" sz="314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Providing resources to promote discipleship</a:t>
            </a:r>
          </a:p>
          <a:p>
            <a:pPr algn="l" marL="677927" indent="-338963" lvl="1">
              <a:lnSpc>
                <a:spcPts val="3140"/>
              </a:lnSpc>
              <a:buFont typeface="Arial"/>
              <a:buChar char="•"/>
            </a:pPr>
            <a:r>
              <a:rPr lang="en-US" sz="314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Personally discipling brand new converts</a:t>
            </a:r>
          </a:p>
          <a:p>
            <a:pPr algn="l" marL="677927" indent="-338963" lvl="1">
              <a:lnSpc>
                <a:spcPts val="3140"/>
              </a:lnSpc>
              <a:buFont typeface="Arial"/>
              <a:buChar char="•"/>
            </a:pPr>
            <a:r>
              <a:rPr lang="en-US" sz="314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Troubleshooting issues</a:t>
            </a:r>
          </a:p>
          <a:p>
            <a:pPr algn="l" marL="677927" indent="-338963" lvl="1">
              <a:lnSpc>
                <a:spcPts val="3140"/>
              </a:lnSpc>
              <a:buFont typeface="Arial"/>
              <a:buChar char="•"/>
            </a:pPr>
            <a:r>
              <a:rPr lang="en-US" sz="314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Other various chaplain duties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711592" y="1934828"/>
            <a:ext cx="7561793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 spc="55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Bruce Gonzales Jr.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890272" y="1976892"/>
            <a:ext cx="3111949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5000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Ted White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73810" y="134630"/>
            <a:ext cx="17740380" cy="1243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94"/>
              </a:lnSpc>
              <a:spcBef>
                <a:spcPct val="0"/>
              </a:spcBef>
            </a:pPr>
            <a:r>
              <a:rPr lang="en-US" sz="7210">
                <a:solidFill>
                  <a:srgbClr val="000000"/>
                </a:solidFill>
                <a:latin typeface="Edo"/>
                <a:ea typeface="Edo"/>
                <a:cs typeface="Edo"/>
                <a:sym typeface="Edo"/>
              </a:rPr>
              <a:t>Teaching Intercession Ministry Evangelism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73810" y="39025"/>
            <a:ext cx="18014190" cy="14467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605"/>
              </a:lnSpc>
              <a:spcBef>
                <a:spcPct val="0"/>
              </a:spcBef>
            </a:pPr>
            <a:r>
              <a:rPr lang="en-US" sz="8289">
                <a:solidFill>
                  <a:srgbClr val="FF6011"/>
                </a:solidFill>
                <a:latin typeface="Edo"/>
                <a:ea typeface="Edo"/>
                <a:cs typeface="Edo"/>
                <a:sym typeface="Edo"/>
              </a:rPr>
              <a:t>T            I                  M          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76115" y="1744840"/>
            <a:ext cx="324425" cy="24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923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03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46866" y="2724460"/>
            <a:ext cx="928386" cy="1009312"/>
            <a:chOff x="0" y="0"/>
            <a:chExt cx="244513" cy="26582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4513" cy="265827"/>
            </a:xfrm>
            <a:custGeom>
              <a:avLst/>
              <a:gdLst/>
              <a:ahLst/>
              <a:cxnLst/>
              <a:rect r="r" b="b" t="t" l="l"/>
              <a:pathLst>
                <a:path h="265827" w="244513">
                  <a:moveTo>
                    <a:pt x="91730" y="0"/>
                  </a:moveTo>
                  <a:lnTo>
                    <a:pt x="152783" y="0"/>
                  </a:lnTo>
                  <a:cubicBezTo>
                    <a:pt x="203444" y="0"/>
                    <a:pt x="244513" y="41069"/>
                    <a:pt x="244513" y="91730"/>
                  </a:cubicBezTo>
                  <a:lnTo>
                    <a:pt x="244513" y="174097"/>
                  </a:lnTo>
                  <a:cubicBezTo>
                    <a:pt x="244513" y="198425"/>
                    <a:pt x="234849" y="221757"/>
                    <a:pt x="217646" y="238960"/>
                  </a:cubicBezTo>
                  <a:cubicBezTo>
                    <a:pt x="200443" y="256163"/>
                    <a:pt x="177111" y="265827"/>
                    <a:pt x="152783" y="265827"/>
                  </a:cubicBezTo>
                  <a:lnTo>
                    <a:pt x="91730" y="265827"/>
                  </a:lnTo>
                  <a:cubicBezTo>
                    <a:pt x="67402" y="265827"/>
                    <a:pt x="44070" y="256163"/>
                    <a:pt x="26867" y="238960"/>
                  </a:cubicBezTo>
                  <a:cubicBezTo>
                    <a:pt x="9664" y="221757"/>
                    <a:pt x="0" y="198425"/>
                    <a:pt x="0" y="174097"/>
                  </a:cubicBezTo>
                  <a:lnTo>
                    <a:pt x="0" y="91730"/>
                  </a:lnTo>
                  <a:cubicBezTo>
                    <a:pt x="0" y="67402"/>
                    <a:pt x="9664" y="44070"/>
                    <a:pt x="26867" y="26867"/>
                  </a:cubicBezTo>
                  <a:cubicBezTo>
                    <a:pt x="44070" y="9664"/>
                    <a:pt x="67402" y="0"/>
                    <a:pt x="9173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44513" cy="3039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654560" y="2953722"/>
            <a:ext cx="7309763" cy="3546468"/>
            <a:chOff x="0" y="0"/>
            <a:chExt cx="1315230" cy="63810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315230" cy="638108"/>
            </a:xfrm>
            <a:custGeom>
              <a:avLst/>
              <a:gdLst/>
              <a:ahLst/>
              <a:cxnLst/>
              <a:rect r="r" b="b" t="t" l="l"/>
              <a:pathLst>
                <a:path h="638108" w="1315230">
                  <a:moveTo>
                    <a:pt x="24360" y="0"/>
                  </a:moveTo>
                  <a:lnTo>
                    <a:pt x="1290870" y="0"/>
                  </a:lnTo>
                  <a:cubicBezTo>
                    <a:pt x="1304324" y="0"/>
                    <a:pt x="1315230" y="10906"/>
                    <a:pt x="1315230" y="24360"/>
                  </a:cubicBezTo>
                  <a:lnTo>
                    <a:pt x="1315230" y="613749"/>
                  </a:lnTo>
                  <a:cubicBezTo>
                    <a:pt x="1315230" y="620209"/>
                    <a:pt x="1312664" y="626405"/>
                    <a:pt x="1308095" y="630974"/>
                  </a:cubicBezTo>
                  <a:cubicBezTo>
                    <a:pt x="1303527" y="635542"/>
                    <a:pt x="1297331" y="638108"/>
                    <a:pt x="1290870" y="638108"/>
                  </a:cubicBezTo>
                  <a:lnTo>
                    <a:pt x="24360" y="638108"/>
                  </a:lnTo>
                  <a:cubicBezTo>
                    <a:pt x="17899" y="638108"/>
                    <a:pt x="11703" y="635542"/>
                    <a:pt x="7135" y="630974"/>
                  </a:cubicBezTo>
                  <a:cubicBezTo>
                    <a:pt x="2566" y="626405"/>
                    <a:pt x="0" y="620209"/>
                    <a:pt x="0" y="613749"/>
                  </a:cubicBezTo>
                  <a:lnTo>
                    <a:pt x="0" y="24360"/>
                  </a:lnTo>
                  <a:cubicBezTo>
                    <a:pt x="0" y="17899"/>
                    <a:pt x="2566" y="11703"/>
                    <a:pt x="7135" y="7135"/>
                  </a:cubicBezTo>
                  <a:cubicBezTo>
                    <a:pt x="11703" y="2566"/>
                    <a:pt x="17899" y="0"/>
                    <a:pt x="24360" y="0"/>
                  </a:cubicBezTo>
                  <a:close/>
                </a:path>
              </a:pathLst>
            </a:custGeom>
            <a:blipFill>
              <a:blip r:embed="rId2"/>
              <a:stretch>
                <a:fillRect l="0" t="0" r="0" b="-139648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6012777" y="5600352"/>
            <a:ext cx="928386" cy="1009312"/>
            <a:chOff x="0" y="0"/>
            <a:chExt cx="244513" cy="26582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244513" cy="265827"/>
            </a:xfrm>
            <a:custGeom>
              <a:avLst/>
              <a:gdLst/>
              <a:ahLst/>
              <a:cxnLst/>
              <a:rect r="r" b="b" t="t" l="l"/>
              <a:pathLst>
                <a:path h="265827" w="244513">
                  <a:moveTo>
                    <a:pt x="91730" y="0"/>
                  </a:moveTo>
                  <a:lnTo>
                    <a:pt x="152783" y="0"/>
                  </a:lnTo>
                  <a:cubicBezTo>
                    <a:pt x="203444" y="0"/>
                    <a:pt x="244513" y="41069"/>
                    <a:pt x="244513" y="91730"/>
                  </a:cubicBezTo>
                  <a:lnTo>
                    <a:pt x="244513" y="174097"/>
                  </a:lnTo>
                  <a:cubicBezTo>
                    <a:pt x="244513" y="198425"/>
                    <a:pt x="234849" y="221757"/>
                    <a:pt x="217646" y="238960"/>
                  </a:cubicBezTo>
                  <a:cubicBezTo>
                    <a:pt x="200443" y="256163"/>
                    <a:pt x="177111" y="265827"/>
                    <a:pt x="152783" y="265827"/>
                  </a:cubicBezTo>
                  <a:lnTo>
                    <a:pt x="91730" y="265827"/>
                  </a:lnTo>
                  <a:cubicBezTo>
                    <a:pt x="67402" y="265827"/>
                    <a:pt x="44070" y="256163"/>
                    <a:pt x="26867" y="238960"/>
                  </a:cubicBezTo>
                  <a:cubicBezTo>
                    <a:pt x="9664" y="221757"/>
                    <a:pt x="0" y="198425"/>
                    <a:pt x="0" y="174097"/>
                  </a:cubicBezTo>
                  <a:lnTo>
                    <a:pt x="0" y="91730"/>
                  </a:lnTo>
                  <a:cubicBezTo>
                    <a:pt x="0" y="67402"/>
                    <a:pt x="9664" y="44070"/>
                    <a:pt x="26867" y="26867"/>
                  </a:cubicBezTo>
                  <a:cubicBezTo>
                    <a:pt x="44070" y="9664"/>
                    <a:pt x="67402" y="0"/>
                    <a:pt x="9173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244513" cy="3039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363312" y="2953722"/>
            <a:ext cx="7309763" cy="3546468"/>
            <a:chOff x="0" y="0"/>
            <a:chExt cx="1315230" cy="63810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15230" cy="638108"/>
            </a:xfrm>
            <a:custGeom>
              <a:avLst/>
              <a:gdLst/>
              <a:ahLst/>
              <a:cxnLst/>
              <a:rect r="r" b="b" t="t" l="l"/>
              <a:pathLst>
                <a:path h="638108" w="1315230">
                  <a:moveTo>
                    <a:pt x="24360" y="0"/>
                  </a:moveTo>
                  <a:lnTo>
                    <a:pt x="1290870" y="0"/>
                  </a:lnTo>
                  <a:cubicBezTo>
                    <a:pt x="1304324" y="0"/>
                    <a:pt x="1315230" y="10906"/>
                    <a:pt x="1315230" y="24360"/>
                  </a:cubicBezTo>
                  <a:lnTo>
                    <a:pt x="1315230" y="613749"/>
                  </a:lnTo>
                  <a:cubicBezTo>
                    <a:pt x="1315230" y="620209"/>
                    <a:pt x="1312664" y="626405"/>
                    <a:pt x="1308095" y="630974"/>
                  </a:cubicBezTo>
                  <a:cubicBezTo>
                    <a:pt x="1303527" y="635542"/>
                    <a:pt x="1297331" y="638108"/>
                    <a:pt x="1290870" y="638108"/>
                  </a:cubicBezTo>
                  <a:lnTo>
                    <a:pt x="24360" y="638108"/>
                  </a:lnTo>
                  <a:cubicBezTo>
                    <a:pt x="17899" y="638108"/>
                    <a:pt x="11703" y="635542"/>
                    <a:pt x="7135" y="630974"/>
                  </a:cubicBezTo>
                  <a:cubicBezTo>
                    <a:pt x="2566" y="626405"/>
                    <a:pt x="0" y="620209"/>
                    <a:pt x="0" y="613749"/>
                  </a:cubicBezTo>
                  <a:lnTo>
                    <a:pt x="0" y="24360"/>
                  </a:lnTo>
                  <a:cubicBezTo>
                    <a:pt x="0" y="17899"/>
                    <a:pt x="2566" y="11703"/>
                    <a:pt x="7135" y="7135"/>
                  </a:cubicBezTo>
                  <a:cubicBezTo>
                    <a:pt x="11703" y="2566"/>
                    <a:pt x="17899" y="0"/>
                    <a:pt x="2436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18532" r="0" b="-18532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654560" y="6926594"/>
            <a:ext cx="7309763" cy="2380464"/>
            <a:chOff x="0" y="0"/>
            <a:chExt cx="1892227" cy="61621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892228" cy="616214"/>
            </a:xfrm>
            <a:custGeom>
              <a:avLst/>
              <a:gdLst/>
              <a:ahLst/>
              <a:cxnLst/>
              <a:rect r="r" b="b" t="t" l="l"/>
              <a:pathLst>
                <a:path h="616214" w="1892228">
                  <a:moveTo>
                    <a:pt x="37069" y="0"/>
                  </a:moveTo>
                  <a:lnTo>
                    <a:pt x="1855158" y="0"/>
                  </a:lnTo>
                  <a:cubicBezTo>
                    <a:pt x="1875631" y="0"/>
                    <a:pt x="1892228" y="16596"/>
                    <a:pt x="1892228" y="37069"/>
                  </a:cubicBezTo>
                  <a:lnTo>
                    <a:pt x="1892228" y="579145"/>
                  </a:lnTo>
                  <a:cubicBezTo>
                    <a:pt x="1892228" y="588976"/>
                    <a:pt x="1888322" y="598405"/>
                    <a:pt x="1881370" y="605357"/>
                  </a:cubicBezTo>
                  <a:cubicBezTo>
                    <a:pt x="1874418" y="612309"/>
                    <a:pt x="1864990" y="616214"/>
                    <a:pt x="1855158" y="616214"/>
                  </a:cubicBezTo>
                  <a:lnTo>
                    <a:pt x="37069" y="616214"/>
                  </a:lnTo>
                  <a:cubicBezTo>
                    <a:pt x="16596" y="616214"/>
                    <a:pt x="0" y="599618"/>
                    <a:pt x="0" y="579145"/>
                  </a:cubicBezTo>
                  <a:lnTo>
                    <a:pt x="0" y="37069"/>
                  </a:lnTo>
                  <a:cubicBezTo>
                    <a:pt x="0" y="16596"/>
                    <a:pt x="16596" y="0"/>
                    <a:pt x="37069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892227" cy="6543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9363312" y="6926594"/>
            <a:ext cx="7309763" cy="2380464"/>
            <a:chOff x="0" y="0"/>
            <a:chExt cx="1892227" cy="616214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892228" cy="616214"/>
            </a:xfrm>
            <a:custGeom>
              <a:avLst/>
              <a:gdLst/>
              <a:ahLst/>
              <a:cxnLst/>
              <a:rect r="r" b="b" t="t" l="l"/>
              <a:pathLst>
                <a:path h="616214" w="1892228">
                  <a:moveTo>
                    <a:pt x="37069" y="0"/>
                  </a:moveTo>
                  <a:lnTo>
                    <a:pt x="1855158" y="0"/>
                  </a:lnTo>
                  <a:cubicBezTo>
                    <a:pt x="1875631" y="0"/>
                    <a:pt x="1892228" y="16596"/>
                    <a:pt x="1892228" y="37069"/>
                  </a:cubicBezTo>
                  <a:lnTo>
                    <a:pt x="1892228" y="579145"/>
                  </a:lnTo>
                  <a:cubicBezTo>
                    <a:pt x="1892228" y="588976"/>
                    <a:pt x="1888322" y="598405"/>
                    <a:pt x="1881370" y="605357"/>
                  </a:cubicBezTo>
                  <a:cubicBezTo>
                    <a:pt x="1874418" y="612309"/>
                    <a:pt x="1864990" y="616214"/>
                    <a:pt x="1855158" y="616214"/>
                  </a:cubicBezTo>
                  <a:lnTo>
                    <a:pt x="37069" y="616214"/>
                  </a:lnTo>
                  <a:cubicBezTo>
                    <a:pt x="16596" y="616214"/>
                    <a:pt x="0" y="599618"/>
                    <a:pt x="0" y="579145"/>
                  </a:cubicBezTo>
                  <a:lnTo>
                    <a:pt x="0" y="37069"/>
                  </a:lnTo>
                  <a:cubicBezTo>
                    <a:pt x="0" y="16596"/>
                    <a:pt x="16596" y="0"/>
                    <a:pt x="37069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1892227" cy="6543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18" id="18"/>
          <p:cNvSpPr/>
          <p:nvPr/>
        </p:nvSpPr>
        <p:spPr>
          <a:xfrm flipV="true">
            <a:off x="13650676" y="1672265"/>
            <a:ext cx="3290487" cy="0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9" id="19"/>
          <p:cNvSpPr/>
          <p:nvPr/>
        </p:nvSpPr>
        <p:spPr>
          <a:xfrm flipV="true">
            <a:off x="1346866" y="1662575"/>
            <a:ext cx="3213795" cy="9690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0" id="20"/>
          <p:cNvGrpSpPr/>
          <p:nvPr/>
        </p:nvGrpSpPr>
        <p:grpSpPr>
          <a:xfrm rot="0">
            <a:off x="1346866" y="979942"/>
            <a:ext cx="580875" cy="580875"/>
            <a:chOff x="0" y="0"/>
            <a:chExt cx="812800" cy="8128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23" id="23"/>
          <p:cNvSpPr/>
          <p:nvPr/>
        </p:nvSpPr>
        <p:spPr>
          <a:xfrm flipH="false" flipV="false" rot="0">
            <a:off x="16054153" y="-1390340"/>
            <a:ext cx="3950208" cy="4114800"/>
          </a:xfrm>
          <a:custGeom>
            <a:avLst/>
            <a:gdLst/>
            <a:ahLst/>
            <a:cxnLst/>
            <a:rect r="r" b="b" t="t" l="l"/>
            <a:pathLst>
              <a:path h="4114800" w="3950208">
                <a:moveTo>
                  <a:pt x="0" y="0"/>
                </a:moveTo>
                <a:lnTo>
                  <a:pt x="3950208" y="0"/>
                </a:lnTo>
                <a:lnTo>
                  <a:pt x="395020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true" flipV="false" rot="0">
            <a:off x="172615" y="8637182"/>
            <a:ext cx="1755126" cy="1649818"/>
          </a:xfrm>
          <a:custGeom>
            <a:avLst/>
            <a:gdLst/>
            <a:ahLst/>
            <a:cxnLst/>
            <a:rect r="r" b="b" t="t" l="l"/>
            <a:pathLst>
              <a:path h="1649818" w="1755126">
                <a:moveTo>
                  <a:pt x="1755126" y="0"/>
                </a:moveTo>
                <a:lnTo>
                  <a:pt x="0" y="0"/>
                </a:lnTo>
                <a:lnTo>
                  <a:pt x="0" y="1649818"/>
                </a:lnTo>
                <a:lnTo>
                  <a:pt x="1755126" y="1649818"/>
                </a:lnTo>
                <a:lnTo>
                  <a:pt x="175512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2275252" y="7313404"/>
            <a:ext cx="6068379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Charles Williams</a:t>
            </a:r>
          </a:p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Discipled through Jail Classes</a:t>
            </a:r>
          </a:p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Pathway to Freedom Re-Entry</a:t>
            </a:r>
          </a:p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https://www.pathwayreentrysa.org/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4912001" y="1037092"/>
            <a:ext cx="8503727" cy="14053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79"/>
              </a:lnSpc>
            </a:pPr>
            <a:r>
              <a:rPr lang="en-US" sz="9659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Ministry Fruit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475286" y="1170442"/>
            <a:ext cx="324425" cy="2489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3"/>
              </a:lnSpc>
            </a:pPr>
            <a:r>
              <a:rPr lang="en-US" sz="1923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04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9985774" y="7364351"/>
            <a:ext cx="6068379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Within 2 Weeks</a:t>
            </a:r>
          </a:p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Routine requests for Bible</a:t>
            </a:r>
          </a:p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Salvations</a:t>
            </a:r>
          </a:p>
          <a:p>
            <a:pPr algn="ctr">
              <a:lnSpc>
                <a:spcPts val="3000"/>
              </a:lnSpc>
            </a:pPr>
            <a:r>
              <a:rPr lang="en-US" sz="3000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Ongoing Weekly Discipleship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88844" y="9584287"/>
            <a:ext cx="15510311" cy="2762185"/>
            <a:chOff x="0" y="0"/>
            <a:chExt cx="4085020" cy="72748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085020" cy="727489"/>
            </a:xfrm>
            <a:custGeom>
              <a:avLst/>
              <a:gdLst/>
              <a:ahLst/>
              <a:cxnLst/>
              <a:rect r="r" b="b" t="t" l="l"/>
              <a:pathLst>
                <a:path h="727489" w="4085020">
                  <a:moveTo>
                    <a:pt x="17470" y="0"/>
                  </a:moveTo>
                  <a:lnTo>
                    <a:pt x="4067550" y="0"/>
                  </a:lnTo>
                  <a:cubicBezTo>
                    <a:pt x="4077199" y="0"/>
                    <a:pt x="4085020" y="7822"/>
                    <a:pt x="4085020" y="17470"/>
                  </a:cubicBezTo>
                  <a:lnTo>
                    <a:pt x="4085020" y="710019"/>
                  </a:lnTo>
                  <a:cubicBezTo>
                    <a:pt x="4085020" y="719667"/>
                    <a:pt x="4077199" y="727489"/>
                    <a:pt x="4067550" y="727489"/>
                  </a:cubicBezTo>
                  <a:lnTo>
                    <a:pt x="17470" y="727489"/>
                  </a:lnTo>
                  <a:cubicBezTo>
                    <a:pt x="7822" y="727489"/>
                    <a:pt x="0" y="719667"/>
                    <a:pt x="0" y="710019"/>
                  </a:cubicBezTo>
                  <a:lnTo>
                    <a:pt x="0" y="17470"/>
                  </a:lnTo>
                  <a:cubicBezTo>
                    <a:pt x="0" y="7822"/>
                    <a:pt x="7822" y="0"/>
                    <a:pt x="17470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085020" cy="76558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388844" y="1304412"/>
            <a:ext cx="6412574" cy="1195807"/>
            <a:chOff x="0" y="0"/>
            <a:chExt cx="1784620" cy="33279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84620" cy="332793"/>
            </a:xfrm>
            <a:custGeom>
              <a:avLst/>
              <a:gdLst/>
              <a:ahLst/>
              <a:cxnLst/>
              <a:rect r="r" b="b" t="t" l="l"/>
              <a:pathLst>
                <a:path h="332793" w="1784620">
                  <a:moveTo>
                    <a:pt x="61572" y="0"/>
                  </a:moveTo>
                  <a:lnTo>
                    <a:pt x="1723048" y="0"/>
                  </a:lnTo>
                  <a:cubicBezTo>
                    <a:pt x="1739378" y="0"/>
                    <a:pt x="1755039" y="6487"/>
                    <a:pt x="1766586" y="18034"/>
                  </a:cubicBezTo>
                  <a:cubicBezTo>
                    <a:pt x="1778133" y="29581"/>
                    <a:pt x="1784620" y="45242"/>
                    <a:pt x="1784620" y="61572"/>
                  </a:cubicBezTo>
                  <a:lnTo>
                    <a:pt x="1784620" y="271221"/>
                  </a:lnTo>
                  <a:cubicBezTo>
                    <a:pt x="1784620" y="287551"/>
                    <a:pt x="1778133" y="303212"/>
                    <a:pt x="1766586" y="314759"/>
                  </a:cubicBezTo>
                  <a:cubicBezTo>
                    <a:pt x="1755039" y="326306"/>
                    <a:pt x="1739378" y="332793"/>
                    <a:pt x="1723048" y="332793"/>
                  </a:cubicBezTo>
                  <a:lnTo>
                    <a:pt x="61572" y="332793"/>
                  </a:lnTo>
                  <a:cubicBezTo>
                    <a:pt x="45242" y="332793"/>
                    <a:pt x="29581" y="326306"/>
                    <a:pt x="18034" y="314759"/>
                  </a:cubicBezTo>
                  <a:cubicBezTo>
                    <a:pt x="6487" y="303212"/>
                    <a:pt x="0" y="287551"/>
                    <a:pt x="0" y="271221"/>
                  </a:cubicBezTo>
                  <a:lnTo>
                    <a:pt x="0" y="61572"/>
                  </a:lnTo>
                  <a:cubicBezTo>
                    <a:pt x="0" y="45242"/>
                    <a:pt x="6487" y="29581"/>
                    <a:pt x="18034" y="18034"/>
                  </a:cubicBezTo>
                  <a:cubicBezTo>
                    <a:pt x="29581" y="6487"/>
                    <a:pt x="45242" y="0"/>
                    <a:pt x="61572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1784620" cy="37089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500086" y="4972698"/>
            <a:ext cx="8356777" cy="4044758"/>
            <a:chOff x="0" y="0"/>
            <a:chExt cx="2200962" cy="106528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00962" cy="1065286"/>
            </a:xfrm>
            <a:custGeom>
              <a:avLst/>
              <a:gdLst/>
              <a:ahLst/>
              <a:cxnLst/>
              <a:rect r="r" b="b" t="t" l="l"/>
              <a:pathLst>
                <a:path h="1065286" w="2200962">
                  <a:moveTo>
                    <a:pt x="32425" y="0"/>
                  </a:moveTo>
                  <a:lnTo>
                    <a:pt x="2168537" y="0"/>
                  </a:lnTo>
                  <a:cubicBezTo>
                    <a:pt x="2186445" y="0"/>
                    <a:pt x="2200962" y="14517"/>
                    <a:pt x="2200962" y="32425"/>
                  </a:cubicBezTo>
                  <a:lnTo>
                    <a:pt x="2200962" y="1032861"/>
                  </a:lnTo>
                  <a:cubicBezTo>
                    <a:pt x="2200962" y="1050769"/>
                    <a:pt x="2186445" y="1065286"/>
                    <a:pt x="2168537" y="1065286"/>
                  </a:cubicBezTo>
                  <a:lnTo>
                    <a:pt x="32425" y="1065286"/>
                  </a:lnTo>
                  <a:cubicBezTo>
                    <a:pt x="14517" y="1065286"/>
                    <a:pt x="0" y="1050769"/>
                    <a:pt x="0" y="1032861"/>
                  </a:cubicBezTo>
                  <a:lnTo>
                    <a:pt x="0" y="32425"/>
                  </a:lnTo>
                  <a:cubicBezTo>
                    <a:pt x="0" y="14517"/>
                    <a:pt x="14517" y="0"/>
                    <a:pt x="32425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66675"/>
              <a:ext cx="2200962" cy="113196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b="true" sz="3000">
                  <a:solidFill>
                    <a:srgbClr val="FFFFF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14 </a:t>
              </a:r>
              <a:r>
                <a:rPr lang="en-US" sz="3000">
                  <a:solidFill>
                    <a:srgbClr val="FFFFFF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How then will they call on Him in whom they have not believed? How will they believe in Him whom they have not heard? And how will they hear without a preacher? </a:t>
              </a:r>
              <a:r>
                <a:rPr lang="en-US" b="true" sz="3000">
                  <a:solidFill>
                    <a:srgbClr val="FFFFFF"/>
                  </a:solidFill>
                  <a:latin typeface="TT Interphases Bold"/>
                  <a:ea typeface="TT Interphases Bold"/>
                  <a:cs typeface="TT Interphases Bold"/>
                  <a:sym typeface="TT Interphases Bold"/>
                </a:rPr>
                <a:t>15 </a:t>
              </a:r>
              <a:r>
                <a:rPr lang="en-US" sz="3000">
                  <a:solidFill>
                    <a:srgbClr val="FFFFFF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And how will they preach </a:t>
              </a:r>
              <a:r>
                <a:rPr lang="en-US" sz="3000" i="true" u="sng">
                  <a:solidFill>
                    <a:srgbClr val="FFFFFF"/>
                  </a:solidFill>
                  <a:latin typeface="TT Interphases Italics"/>
                  <a:ea typeface="TT Interphases Italics"/>
                  <a:cs typeface="TT Interphases Italics"/>
                  <a:sym typeface="TT Interphases Italics"/>
                </a:rPr>
                <a:t>unless they are sent</a:t>
              </a:r>
              <a:r>
                <a:rPr lang="en-US" sz="3000">
                  <a:solidFill>
                    <a:srgbClr val="FFFFFF"/>
                  </a:solidFill>
                  <a:latin typeface="TT Interphases"/>
                  <a:ea typeface="TT Interphases"/>
                  <a:cs typeface="TT Interphases"/>
                  <a:sym typeface="TT Interphases"/>
                </a:rPr>
                <a:t>? Just as it is written, “How beautiful are the feet of those who proclaim good news of good things!”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88844" y="2994207"/>
            <a:ext cx="6412574" cy="5412325"/>
            <a:chOff x="0" y="0"/>
            <a:chExt cx="1033628" cy="8724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33628" cy="872400"/>
            </a:xfrm>
            <a:custGeom>
              <a:avLst/>
              <a:gdLst/>
              <a:ahLst/>
              <a:cxnLst/>
              <a:rect r="r" b="b" t="t" l="l"/>
              <a:pathLst>
                <a:path h="872400" w="1033628">
                  <a:moveTo>
                    <a:pt x="27768" y="0"/>
                  </a:moveTo>
                  <a:lnTo>
                    <a:pt x="1005860" y="0"/>
                  </a:lnTo>
                  <a:cubicBezTo>
                    <a:pt x="1021196" y="0"/>
                    <a:pt x="1033628" y="12432"/>
                    <a:pt x="1033628" y="27768"/>
                  </a:cubicBezTo>
                  <a:lnTo>
                    <a:pt x="1033628" y="844632"/>
                  </a:lnTo>
                  <a:cubicBezTo>
                    <a:pt x="1033628" y="851997"/>
                    <a:pt x="1030703" y="859060"/>
                    <a:pt x="1025495" y="864267"/>
                  </a:cubicBezTo>
                  <a:cubicBezTo>
                    <a:pt x="1020288" y="869475"/>
                    <a:pt x="1013225" y="872400"/>
                    <a:pt x="1005860" y="872400"/>
                  </a:cubicBezTo>
                  <a:lnTo>
                    <a:pt x="27768" y="872400"/>
                  </a:lnTo>
                  <a:cubicBezTo>
                    <a:pt x="12432" y="872400"/>
                    <a:pt x="0" y="859968"/>
                    <a:pt x="0" y="844632"/>
                  </a:cubicBezTo>
                  <a:lnTo>
                    <a:pt x="0" y="27768"/>
                  </a:lnTo>
                  <a:cubicBezTo>
                    <a:pt x="0" y="20403"/>
                    <a:pt x="2926" y="13341"/>
                    <a:pt x="8133" y="8133"/>
                  </a:cubicBezTo>
                  <a:cubicBezTo>
                    <a:pt x="13341" y="2926"/>
                    <a:pt x="20403" y="0"/>
                    <a:pt x="27768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39083" r="0" b="-39083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6802430" y="8406532"/>
            <a:ext cx="1485570" cy="1880468"/>
          </a:xfrm>
          <a:custGeom>
            <a:avLst/>
            <a:gdLst/>
            <a:ahLst/>
            <a:cxnLst/>
            <a:rect r="r" b="b" t="t" l="l"/>
            <a:pathLst>
              <a:path h="1880468" w="1485570">
                <a:moveTo>
                  <a:pt x="0" y="0"/>
                </a:moveTo>
                <a:lnTo>
                  <a:pt x="1485570" y="0"/>
                </a:lnTo>
                <a:lnTo>
                  <a:pt x="1485570" y="1880468"/>
                </a:lnTo>
                <a:lnTo>
                  <a:pt x="0" y="18804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065737" y="1686276"/>
            <a:ext cx="5058789" cy="5082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85"/>
              </a:lnSpc>
            </a:pPr>
            <a:r>
              <a:rPr lang="en-US" sz="3885" spc="42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Sustaining the mission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515794" y="1484216"/>
            <a:ext cx="8325363" cy="3076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3000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T.I.M.E. has for nearly 50 years helped men and women incarcerated at Bexar county jail</a:t>
            </a:r>
          </a:p>
          <a:p>
            <a:pPr algn="just">
              <a:lnSpc>
                <a:spcPts val="3000"/>
              </a:lnSpc>
            </a:pPr>
            <a:r>
              <a:rPr lang="en-US" sz="3000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 </a:t>
            </a:r>
            <a:r>
              <a:rPr lang="en-US" sz="3000" i="true" u="sng">
                <a:solidFill>
                  <a:srgbClr val="32424A"/>
                </a:solidFill>
                <a:latin typeface="TT Interphases Italics"/>
                <a:ea typeface="TT Interphases Italics"/>
                <a:cs typeface="TT Interphases Italics"/>
                <a:sym typeface="TT Interphases Italics"/>
              </a:rPr>
              <a:t>call on the name of the Lord and be saved</a:t>
            </a:r>
            <a:r>
              <a:rPr lang="en-US" sz="3000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.</a:t>
            </a:r>
          </a:p>
          <a:p>
            <a:pPr algn="just">
              <a:lnSpc>
                <a:spcPts val="3000"/>
              </a:lnSpc>
            </a:pPr>
          </a:p>
          <a:p>
            <a:pPr algn="just">
              <a:lnSpc>
                <a:spcPts val="3000"/>
              </a:lnSpc>
            </a:pPr>
            <a:r>
              <a:rPr lang="en-US" sz="3000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as we know “Whoever calls on the name of the Lord will be saved.” Romans 10:13 cf. Joel 2:32</a:t>
            </a:r>
          </a:p>
          <a:p>
            <a:pPr algn="just">
              <a:lnSpc>
                <a:spcPts val="3000"/>
              </a:lnSpc>
            </a:pPr>
          </a:p>
          <a:p>
            <a:pPr algn="just">
              <a:lnSpc>
                <a:spcPts val="3000"/>
              </a:lnSpc>
            </a:pPr>
            <a:r>
              <a:rPr lang="en-US" sz="3000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the text goes on to say: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805215" y="7268093"/>
            <a:ext cx="15418961" cy="3856321"/>
            <a:chOff x="0" y="0"/>
            <a:chExt cx="4083608" cy="102132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083608" cy="1021321"/>
            </a:xfrm>
            <a:custGeom>
              <a:avLst/>
              <a:gdLst/>
              <a:ahLst/>
              <a:cxnLst/>
              <a:rect r="r" b="b" t="t" l="l"/>
              <a:pathLst>
                <a:path h="1021321" w="4083608">
                  <a:moveTo>
                    <a:pt x="17574" y="0"/>
                  </a:moveTo>
                  <a:lnTo>
                    <a:pt x="4066035" y="0"/>
                  </a:lnTo>
                  <a:cubicBezTo>
                    <a:pt x="4075740" y="0"/>
                    <a:pt x="4083608" y="7868"/>
                    <a:pt x="4083608" y="17574"/>
                  </a:cubicBezTo>
                  <a:lnTo>
                    <a:pt x="4083608" y="1003747"/>
                  </a:lnTo>
                  <a:cubicBezTo>
                    <a:pt x="4083608" y="1013453"/>
                    <a:pt x="4075740" y="1021321"/>
                    <a:pt x="4066035" y="1021321"/>
                  </a:cubicBezTo>
                  <a:lnTo>
                    <a:pt x="17574" y="1021321"/>
                  </a:lnTo>
                  <a:cubicBezTo>
                    <a:pt x="7868" y="1021321"/>
                    <a:pt x="0" y="1013453"/>
                    <a:pt x="0" y="1003747"/>
                  </a:cubicBezTo>
                  <a:lnTo>
                    <a:pt x="0" y="17574"/>
                  </a:lnTo>
                  <a:cubicBezTo>
                    <a:pt x="0" y="7868"/>
                    <a:pt x="7868" y="0"/>
                    <a:pt x="17574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083608" cy="1059421"/>
            </a:xfrm>
            <a:prstGeom prst="rect">
              <a:avLst/>
            </a:prstGeom>
          </p:spPr>
          <p:txBody>
            <a:bodyPr anchor="ctr" rtlCol="false" tIns="50139" lIns="50139" bIns="50139" rIns="50139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488999" y="7957781"/>
            <a:ext cx="7387735" cy="19479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65"/>
              </a:lnSpc>
            </a:pPr>
            <a:r>
              <a:rPr lang="en-US" sz="5065" spc="334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Join the T.I.M.E. for Christ Jail Ministry</a:t>
            </a:r>
          </a:p>
          <a:p>
            <a:pPr algn="l">
              <a:lnSpc>
                <a:spcPts val="5065"/>
              </a:lnSpc>
            </a:pPr>
            <a:r>
              <a:rPr lang="en-US" sz="5065" spc="334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support team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5705300" y="1263224"/>
            <a:ext cx="1554000" cy="1455008"/>
            <a:chOff x="0" y="0"/>
            <a:chExt cx="409284" cy="38321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09284" cy="383212"/>
            </a:xfrm>
            <a:custGeom>
              <a:avLst/>
              <a:gdLst/>
              <a:ahLst/>
              <a:cxnLst/>
              <a:rect r="r" b="b" t="t" l="l"/>
              <a:pathLst>
                <a:path h="383212" w="409284">
                  <a:moveTo>
                    <a:pt x="54801" y="0"/>
                  </a:moveTo>
                  <a:lnTo>
                    <a:pt x="354483" y="0"/>
                  </a:lnTo>
                  <a:cubicBezTo>
                    <a:pt x="369017" y="0"/>
                    <a:pt x="382956" y="5774"/>
                    <a:pt x="393233" y="16051"/>
                  </a:cubicBezTo>
                  <a:cubicBezTo>
                    <a:pt x="403510" y="26328"/>
                    <a:pt x="409284" y="40267"/>
                    <a:pt x="409284" y="54801"/>
                  </a:cubicBezTo>
                  <a:lnTo>
                    <a:pt x="409284" y="328411"/>
                  </a:lnTo>
                  <a:cubicBezTo>
                    <a:pt x="409284" y="342945"/>
                    <a:pt x="403510" y="356884"/>
                    <a:pt x="393233" y="367161"/>
                  </a:cubicBezTo>
                  <a:cubicBezTo>
                    <a:pt x="382956" y="377438"/>
                    <a:pt x="369017" y="383212"/>
                    <a:pt x="354483" y="383212"/>
                  </a:cubicBezTo>
                  <a:lnTo>
                    <a:pt x="54801" y="383212"/>
                  </a:lnTo>
                  <a:cubicBezTo>
                    <a:pt x="40267" y="383212"/>
                    <a:pt x="26328" y="377438"/>
                    <a:pt x="16051" y="367161"/>
                  </a:cubicBezTo>
                  <a:cubicBezTo>
                    <a:pt x="5774" y="356884"/>
                    <a:pt x="0" y="342945"/>
                    <a:pt x="0" y="328411"/>
                  </a:cubicBezTo>
                  <a:lnTo>
                    <a:pt x="0" y="54801"/>
                  </a:lnTo>
                  <a:cubicBezTo>
                    <a:pt x="0" y="40267"/>
                    <a:pt x="5774" y="26328"/>
                    <a:pt x="16051" y="16051"/>
                  </a:cubicBezTo>
                  <a:cubicBezTo>
                    <a:pt x="26328" y="5774"/>
                    <a:pt x="40267" y="0"/>
                    <a:pt x="54801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09284" cy="421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153806" y="1619689"/>
            <a:ext cx="8918782" cy="6807029"/>
            <a:chOff x="0" y="0"/>
            <a:chExt cx="1651739" cy="126064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651739" cy="1260647"/>
            </a:xfrm>
            <a:custGeom>
              <a:avLst/>
              <a:gdLst/>
              <a:ahLst/>
              <a:cxnLst/>
              <a:rect r="r" b="b" t="t" l="l"/>
              <a:pathLst>
                <a:path h="1260647" w="1651739">
                  <a:moveTo>
                    <a:pt x="19965" y="0"/>
                  </a:moveTo>
                  <a:lnTo>
                    <a:pt x="1631774" y="0"/>
                  </a:lnTo>
                  <a:cubicBezTo>
                    <a:pt x="1642800" y="0"/>
                    <a:pt x="1651739" y="8939"/>
                    <a:pt x="1651739" y="19965"/>
                  </a:cubicBezTo>
                  <a:lnTo>
                    <a:pt x="1651739" y="1240682"/>
                  </a:lnTo>
                  <a:cubicBezTo>
                    <a:pt x="1651739" y="1245977"/>
                    <a:pt x="1649636" y="1251055"/>
                    <a:pt x="1645891" y="1254799"/>
                  </a:cubicBezTo>
                  <a:cubicBezTo>
                    <a:pt x="1642147" y="1258543"/>
                    <a:pt x="1637069" y="1260647"/>
                    <a:pt x="1631774" y="1260647"/>
                  </a:cubicBezTo>
                  <a:lnTo>
                    <a:pt x="19965" y="1260647"/>
                  </a:lnTo>
                  <a:cubicBezTo>
                    <a:pt x="14670" y="1260647"/>
                    <a:pt x="9592" y="1258543"/>
                    <a:pt x="5848" y="1254799"/>
                  </a:cubicBezTo>
                  <a:cubicBezTo>
                    <a:pt x="2103" y="1251055"/>
                    <a:pt x="0" y="1245977"/>
                    <a:pt x="0" y="1240682"/>
                  </a:cubicBezTo>
                  <a:lnTo>
                    <a:pt x="0" y="19965"/>
                  </a:lnTo>
                  <a:cubicBezTo>
                    <a:pt x="0" y="14670"/>
                    <a:pt x="2103" y="9592"/>
                    <a:pt x="5848" y="5848"/>
                  </a:cubicBezTo>
                  <a:cubicBezTo>
                    <a:pt x="9592" y="2103"/>
                    <a:pt x="14670" y="0"/>
                    <a:pt x="19965" y="0"/>
                  </a:cubicBezTo>
                  <a:close/>
                </a:path>
              </a:pathLst>
            </a:custGeom>
            <a:blipFill>
              <a:blip r:embed="rId2"/>
              <a:stretch>
                <a:fillRect l="-15290" t="0" r="-15290" b="0"/>
              </a:stretch>
            </a:blipFill>
          </p:spPr>
        </p:sp>
      </p:grpSp>
      <p:sp>
        <p:nvSpPr>
          <p:cNvPr name="AutoShape 11" id="11"/>
          <p:cNvSpPr/>
          <p:nvPr/>
        </p:nvSpPr>
        <p:spPr>
          <a:xfrm flipV="true">
            <a:off x="1489034" y="9258300"/>
            <a:ext cx="6095860" cy="9525"/>
          </a:xfrm>
          <a:prstGeom prst="line">
            <a:avLst/>
          </a:prstGeom>
          <a:ln cap="flat" w="19050">
            <a:solidFill>
              <a:srgbClr val="EEEEE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-474512" y="-426308"/>
            <a:ext cx="1503212" cy="1455008"/>
            <a:chOff x="0" y="0"/>
            <a:chExt cx="395908" cy="38321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95908" cy="383212"/>
            </a:xfrm>
            <a:custGeom>
              <a:avLst/>
              <a:gdLst/>
              <a:ahLst/>
              <a:cxnLst/>
              <a:rect r="r" b="b" t="t" l="l"/>
              <a:pathLst>
                <a:path h="383212" w="395908">
                  <a:moveTo>
                    <a:pt x="0" y="0"/>
                  </a:moveTo>
                  <a:lnTo>
                    <a:pt x="395908" y="0"/>
                  </a:lnTo>
                  <a:lnTo>
                    <a:pt x="395908" y="383212"/>
                  </a:lnTo>
                  <a:lnTo>
                    <a:pt x="0" y="383212"/>
                  </a:ln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395908" cy="4213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488999" y="47625"/>
            <a:ext cx="9019280" cy="5463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202"/>
              </a:lnSpc>
            </a:pPr>
            <a:r>
              <a:rPr lang="en-US" sz="10853">
                <a:solidFill>
                  <a:srgbClr val="000000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Will you prayerfully consider sending?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EEE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314766" y="-1254879"/>
            <a:ext cx="10685577" cy="9357724"/>
            <a:chOff x="0" y="0"/>
            <a:chExt cx="2814308" cy="246458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14308" cy="2464586"/>
            </a:xfrm>
            <a:custGeom>
              <a:avLst/>
              <a:gdLst/>
              <a:ahLst/>
              <a:cxnLst/>
              <a:rect r="r" b="b" t="t" l="l"/>
              <a:pathLst>
                <a:path h="2464586" w="2814308">
                  <a:moveTo>
                    <a:pt x="25358" y="0"/>
                  </a:moveTo>
                  <a:lnTo>
                    <a:pt x="2788950" y="0"/>
                  </a:lnTo>
                  <a:cubicBezTo>
                    <a:pt x="2802955" y="0"/>
                    <a:pt x="2814308" y="11353"/>
                    <a:pt x="2814308" y="25358"/>
                  </a:cubicBezTo>
                  <a:lnTo>
                    <a:pt x="2814308" y="2439228"/>
                  </a:lnTo>
                  <a:cubicBezTo>
                    <a:pt x="2814308" y="2453233"/>
                    <a:pt x="2802955" y="2464586"/>
                    <a:pt x="2788950" y="2464586"/>
                  </a:cubicBezTo>
                  <a:lnTo>
                    <a:pt x="25358" y="2464586"/>
                  </a:lnTo>
                  <a:cubicBezTo>
                    <a:pt x="11353" y="2464586"/>
                    <a:pt x="0" y="2453233"/>
                    <a:pt x="0" y="2439228"/>
                  </a:cubicBezTo>
                  <a:lnTo>
                    <a:pt x="0" y="25358"/>
                  </a:lnTo>
                  <a:cubicBezTo>
                    <a:pt x="0" y="11353"/>
                    <a:pt x="11353" y="0"/>
                    <a:pt x="25358" y="0"/>
                  </a:cubicBezTo>
                  <a:close/>
                </a:path>
              </a:pathLst>
            </a:custGeom>
            <a:solidFill>
              <a:srgbClr val="32424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814308" cy="250268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43074" y="1067052"/>
            <a:ext cx="3794630" cy="2234208"/>
            <a:chOff x="0" y="0"/>
            <a:chExt cx="952727" cy="56094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52727" cy="560948"/>
            </a:xfrm>
            <a:custGeom>
              <a:avLst/>
              <a:gdLst/>
              <a:ahLst/>
              <a:cxnLst/>
              <a:rect r="r" b="b" t="t" l="l"/>
              <a:pathLst>
                <a:path h="560948" w="952727">
                  <a:moveTo>
                    <a:pt x="46925" y="0"/>
                  </a:moveTo>
                  <a:lnTo>
                    <a:pt x="905801" y="0"/>
                  </a:lnTo>
                  <a:cubicBezTo>
                    <a:pt x="931717" y="0"/>
                    <a:pt x="952727" y="21009"/>
                    <a:pt x="952727" y="46925"/>
                  </a:cubicBezTo>
                  <a:lnTo>
                    <a:pt x="952727" y="514022"/>
                  </a:lnTo>
                  <a:cubicBezTo>
                    <a:pt x="952727" y="539939"/>
                    <a:pt x="931717" y="560948"/>
                    <a:pt x="905801" y="560948"/>
                  </a:cubicBezTo>
                  <a:lnTo>
                    <a:pt x="46925" y="560948"/>
                  </a:lnTo>
                  <a:cubicBezTo>
                    <a:pt x="21009" y="560948"/>
                    <a:pt x="0" y="539939"/>
                    <a:pt x="0" y="514022"/>
                  </a:cubicBezTo>
                  <a:lnTo>
                    <a:pt x="0" y="46925"/>
                  </a:lnTo>
                  <a:cubicBezTo>
                    <a:pt x="0" y="21009"/>
                    <a:pt x="21009" y="0"/>
                    <a:pt x="46925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6472" r="0" b="-6472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8558377" y="1342660"/>
            <a:ext cx="776380" cy="655767"/>
            <a:chOff x="0" y="0"/>
            <a:chExt cx="962296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962296" cy="812800"/>
            </a:xfrm>
            <a:custGeom>
              <a:avLst/>
              <a:gdLst/>
              <a:ahLst/>
              <a:cxnLst/>
              <a:rect r="r" b="b" t="t" l="l"/>
              <a:pathLst>
                <a:path h="812800" w="962296">
                  <a:moveTo>
                    <a:pt x="481148" y="0"/>
                  </a:moveTo>
                  <a:cubicBezTo>
                    <a:pt x="215417" y="0"/>
                    <a:pt x="0" y="181951"/>
                    <a:pt x="0" y="406400"/>
                  </a:cubicBezTo>
                  <a:cubicBezTo>
                    <a:pt x="0" y="630849"/>
                    <a:pt x="215417" y="812800"/>
                    <a:pt x="481148" y="812800"/>
                  </a:cubicBezTo>
                  <a:cubicBezTo>
                    <a:pt x="746879" y="812800"/>
                    <a:pt x="962296" y="630849"/>
                    <a:pt x="962296" y="406400"/>
                  </a:cubicBezTo>
                  <a:cubicBezTo>
                    <a:pt x="962296" y="181951"/>
                    <a:pt x="746879" y="0"/>
                    <a:pt x="481148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90215" y="38100"/>
              <a:ext cx="781866" cy="698500"/>
            </a:xfrm>
            <a:prstGeom prst="rect">
              <a:avLst/>
            </a:prstGeom>
          </p:spPr>
          <p:txBody>
            <a:bodyPr anchor="ctr" rtlCol="false" tIns="50375" lIns="50375" bIns="50375" rIns="5037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2454813" y="1220639"/>
            <a:ext cx="4591569" cy="797875"/>
            <a:chOff x="0" y="0"/>
            <a:chExt cx="1341847" cy="233172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341847" cy="233172"/>
            </a:xfrm>
            <a:custGeom>
              <a:avLst/>
              <a:gdLst/>
              <a:ahLst/>
              <a:cxnLst/>
              <a:rect r="r" b="b" t="t" l="l"/>
              <a:pathLst>
                <a:path h="233172" w="1341847">
                  <a:moveTo>
                    <a:pt x="59014" y="0"/>
                  </a:moveTo>
                  <a:lnTo>
                    <a:pt x="1282833" y="0"/>
                  </a:lnTo>
                  <a:cubicBezTo>
                    <a:pt x="1315426" y="0"/>
                    <a:pt x="1341847" y="26422"/>
                    <a:pt x="1341847" y="59014"/>
                  </a:cubicBezTo>
                  <a:lnTo>
                    <a:pt x="1341847" y="174158"/>
                  </a:lnTo>
                  <a:cubicBezTo>
                    <a:pt x="1341847" y="206751"/>
                    <a:pt x="1315426" y="233172"/>
                    <a:pt x="1282833" y="233172"/>
                  </a:cubicBezTo>
                  <a:lnTo>
                    <a:pt x="59014" y="233172"/>
                  </a:lnTo>
                  <a:cubicBezTo>
                    <a:pt x="26422" y="233172"/>
                    <a:pt x="0" y="206751"/>
                    <a:pt x="0" y="174158"/>
                  </a:cubicBezTo>
                  <a:lnTo>
                    <a:pt x="0" y="59014"/>
                  </a:lnTo>
                  <a:cubicBezTo>
                    <a:pt x="0" y="26422"/>
                    <a:pt x="26422" y="0"/>
                    <a:pt x="59014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341847" cy="271272"/>
            </a:xfrm>
            <a:prstGeom prst="rect">
              <a:avLst/>
            </a:prstGeom>
          </p:spPr>
          <p:txBody>
            <a:bodyPr anchor="ctr" rtlCol="false" tIns="50375" lIns="50375" bIns="50375" rIns="50375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243074" y="3827556"/>
            <a:ext cx="3794630" cy="2867815"/>
            <a:chOff x="0" y="0"/>
            <a:chExt cx="952727" cy="720029"/>
          </a:xfrm>
        </p:grpSpPr>
        <p:sp>
          <p:nvSpPr>
            <p:cNvPr name="Freeform 14" id="14"/>
            <p:cNvSpPr/>
            <p:nvPr/>
          </p:nvSpPr>
          <p:spPr>
            <a:xfrm flipH="true" flipV="false" rot="0">
              <a:off x="0" y="0"/>
              <a:ext cx="952727" cy="720029"/>
            </a:xfrm>
            <a:custGeom>
              <a:avLst/>
              <a:gdLst/>
              <a:ahLst/>
              <a:cxnLst/>
              <a:rect r="r" b="b" t="t" l="l"/>
              <a:pathLst>
                <a:path h="720029" w="952727">
                  <a:moveTo>
                    <a:pt x="905801" y="0"/>
                  </a:moveTo>
                  <a:lnTo>
                    <a:pt x="46925" y="0"/>
                  </a:lnTo>
                  <a:cubicBezTo>
                    <a:pt x="21009" y="0"/>
                    <a:pt x="0" y="21009"/>
                    <a:pt x="0" y="46925"/>
                  </a:cubicBezTo>
                  <a:lnTo>
                    <a:pt x="0" y="673104"/>
                  </a:lnTo>
                  <a:cubicBezTo>
                    <a:pt x="0" y="699020"/>
                    <a:pt x="21009" y="720029"/>
                    <a:pt x="46925" y="720029"/>
                  </a:cubicBezTo>
                  <a:lnTo>
                    <a:pt x="905801" y="720029"/>
                  </a:lnTo>
                  <a:cubicBezTo>
                    <a:pt x="931717" y="720029"/>
                    <a:pt x="952727" y="699020"/>
                    <a:pt x="952727" y="673104"/>
                  </a:cubicBezTo>
                  <a:lnTo>
                    <a:pt x="952727" y="46925"/>
                  </a:lnTo>
                  <a:cubicBezTo>
                    <a:pt x="952727" y="21009"/>
                    <a:pt x="931717" y="0"/>
                    <a:pt x="905801" y="0"/>
                  </a:cubicBezTo>
                  <a:close/>
                </a:path>
              </a:pathLst>
            </a:custGeom>
            <a:blipFill>
              <a:blip r:embed="rId3"/>
              <a:stretch>
                <a:fillRect l="0" t="0" r="-32588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8558377" y="4103164"/>
            <a:ext cx="776380" cy="655767"/>
            <a:chOff x="0" y="0"/>
            <a:chExt cx="962296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962296" cy="812800"/>
            </a:xfrm>
            <a:custGeom>
              <a:avLst/>
              <a:gdLst/>
              <a:ahLst/>
              <a:cxnLst/>
              <a:rect r="r" b="b" t="t" l="l"/>
              <a:pathLst>
                <a:path h="812800" w="962296">
                  <a:moveTo>
                    <a:pt x="481148" y="0"/>
                  </a:moveTo>
                  <a:cubicBezTo>
                    <a:pt x="215417" y="0"/>
                    <a:pt x="0" y="181951"/>
                    <a:pt x="0" y="406400"/>
                  </a:cubicBezTo>
                  <a:cubicBezTo>
                    <a:pt x="0" y="630849"/>
                    <a:pt x="215417" y="812800"/>
                    <a:pt x="481148" y="812800"/>
                  </a:cubicBezTo>
                  <a:cubicBezTo>
                    <a:pt x="746879" y="812800"/>
                    <a:pt x="962296" y="630849"/>
                    <a:pt x="962296" y="406400"/>
                  </a:cubicBezTo>
                  <a:cubicBezTo>
                    <a:pt x="962296" y="181951"/>
                    <a:pt x="746879" y="0"/>
                    <a:pt x="481148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90215" y="38100"/>
              <a:ext cx="781866" cy="698500"/>
            </a:xfrm>
            <a:prstGeom prst="rect">
              <a:avLst/>
            </a:prstGeom>
          </p:spPr>
          <p:txBody>
            <a:bodyPr anchor="ctr" rtlCol="false" tIns="50375" lIns="50375" bIns="50375" rIns="5037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477432" y="4026023"/>
            <a:ext cx="4591569" cy="797875"/>
            <a:chOff x="0" y="0"/>
            <a:chExt cx="1341847" cy="233172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41847" cy="233172"/>
            </a:xfrm>
            <a:custGeom>
              <a:avLst/>
              <a:gdLst/>
              <a:ahLst/>
              <a:cxnLst/>
              <a:rect r="r" b="b" t="t" l="l"/>
              <a:pathLst>
                <a:path h="233172" w="1341847">
                  <a:moveTo>
                    <a:pt x="59014" y="0"/>
                  </a:moveTo>
                  <a:lnTo>
                    <a:pt x="1282833" y="0"/>
                  </a:lnTo>
                  <a:cubicBezTo>
                    <a:pt x="1315426" y="0"/>
                    <a:pt x="1341847" y="26422"/>
                    <a:pt x="1341847" y="59014"/>
                  </a:cubicBezTo>
                  <a:lnTo>
                    <a:pt x="1341847" y="174158"/>
                  </a:lnTo>
                  <a:cubicBezTo>
                    <a:pt x="1341847" y="206751"/>
                    <a:pt x="1315426" y="233172"/>
                    <a:pt x="1282833" y="233172"/>
                  </a:cubicBezTo>
                  <a:lnTo>
                    <a:pt x="59014" y="233172"/>
                  </a:lnTo>
                  <a:cubicBezTo>
                    <a:pt x="26422" y="233172"/>
                    <a:pt x="0" y="206751"/>
                    <a:pt x="0" y="174158"/>
                  </a:cubicBezTo>
                  <a:lnTo>
                    <a:pt x="0" y="59014"/>
                  </a:lnTo>
                  <a:cubicBezTo>
                    <a:pt x="0" y="26422"/>
                    <a:pt x="26422" y="0"/>
                    <a:pt x="59014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1341847" cy="271272"/>
            </a:xfrm>
            <a:prstGeom prst="rect">
              <a:avLst/>
            </a:prstGeom>
          </p:spPr>
          <p:txBody>
            <a:bodyPr anchor="ctr" rtlCol="false" tIns="50375" lIns="50375" bIns="50375" rIns="50375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8243074" y="6985741"/>
            <a:ext cx="3794630" cy="2234208"/>
            <a:chOff x="0" y="0"/>
            <a:chExt cx="952727" cy="56094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952727" cy="560948"/>
            </a:xfrm>
            <a:custGeom>
              <a:avLst/>
              <a:gdLst/>
              <a:ahLst/>
              <a:cxnLst/>
              <a:rect r="r" b="b" t="t" l="l"/>
              <a:pathLst>
                <a:path h="560948" w="952727">
                  <a:moveTo>
                    <a:pt x="46925" y="0"/>
                  </a:moveTo>
                  <a:lnTo>
                    <a:pt x="905801" y="0"/>
                  </a:lnTo>
                  <a:cubicBezTo>
                    <a:pt x="931717" y="0"/>
                    <a:pt x="952727" y="21009"/>
                    <a:pt x="952727" y="46925"/>
                  </a:cubicBezTo>
                  <a:lnTo>
                    <a:pt x="952727" y="514022"/>
                  </a:lnTo>
                  <a:cubicBezTo>
                    <a:pt x="952727" y="539939"/>
                    <a:pt x="931717" y="560948"/>
                    <a:pt x="905801" y="560948"/>
                  </a:cubicBezTo>
                  <a:lnTo>
                    <a:pt x="46925" y="560948"/>
                  </a:lnTo>
                  <a:cubicBezTo>
                    <a:pt x="21009" y="560948"/>
                    <a:pt x="0" y="539939"/>
                    <a:pt x="0" y="514022"/>
                  </a:cubicBezTo>
                  <a:lnTo>
                    <a:pt x="0" y="46925"/>
                  </a:lnTo>
                  <a:cubicBezTo>
                    <a:pt x="0" y="21009"/>
                    <a:pt x="21009" y="0"/>
                    <a:pt x="46925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6472" r="0" b="-6472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8558377" y="7261349"/>
            <a:ext cx="776380" cy="655767"/>
            <a:chOff x="0" y="0"/>
            <a:chExt cx="962296" cy="8128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962296" cy="812800"/>
            </a:xfrm>
            <a:custGeom>
              <a:avLst/>
              <a:gdLst/>
              <a:ahLst/>
              <a:cxnLst/>
              <a:rect r="r" b="b" t="t" l="l"/>
              <a:pathLst>
                <a:path h="812800" w="962296">
                  <a:moveTo>
                    <a:pt x="481148" y="0"/>
                  </a:moveTo>
                  <a:cubicBezTo>
                    <a:pt x="215417" y="0"/>
                    <a:pt x="0" y="181951"/>
                    <a:pt x="0" y="406400"/>
                  </a:cubicBezTo>
                  <a:cubicBezTo>
                    <a:pt x="0" y="630849"/>
                    <a:pt x="215417" y="812800"/>
                    <a:pt x="481148" y="812800"/>
                  </a:cubicBezTo>
                  <a:cubicBezTo>
                    <a:pt x="746879" y="812800"/>
                    <a:pt x="962296" y="630849"/>
                    <a:pt x="962296" y="406400"/>
                  </a:cubicBezTo>
                  <a:cubicBezTo>
                    <a:pt x="962296" y="181951"/>
                    <a:pt x="746879" y="0"/>
                    <a:pt x="481148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90215" y="38100"/>
              <a:ext cx="781866" cy="698500"/>
            </a:xfrm>
            <a:prstGeom prst="rect">
              <a:avLst/>
            </a:prstGeom>
          </p:spPr>
          <p:txBody>
            <a:bodyPr anchor="ctr" rtlCol="false" tIns="50375" lIns="50375" bIns="50375" rIns="5037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500051" y="7289577"/>
            <a:ext cx="4591569" cy="797875"/>
            <a:chOff x="0" y="0"/>
            <a:chExt cx="1341847" cy="233172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1341847" cy="233172"/>
            </a:xfrm>
            <a:custGeom>
              <a:avLst/>
              <a:gdLst/>
              <a:ahLst/>
              <a:cxnLst/>
              <a:rect r="r" b="b" t="t" l="l"/>
              <a:pathLst>
                <a:path h="233172" w="1341847">
                  <a:moveTo>
                    <a:pt x="59014" y="0"/>
                  </a:moveTo>
                  <a:lnTo>
                    <a:pt x="1282833" y="0"/>
                  </a:lnTo>
                  <a:cubicBezTo>
                    <a:pt x="1315426" y="0"/>
                    <a:pt x="1341847" y="26422"/>
                    <a:pt x="1341847" y="59014"/>
                  </a:cubicBezTo>
                  <a:lnTo>
                    <a:pt x="1341847" y="174158"/>
                  </a:lnTo>
                  <a:cubicBezTo>
                    <a:pt x="1341847" y="206751"/>
                    <a:pt x="1315426" y="233172"/>
                    <a:pt x="1282833" y="233172"/>
                  </a:cubicBezTo>
                  <a:lnTo>
                    <a:pt x="59014" y="233172"/>
                  </a:lnTo>
                  <a:cubicBezTo>
                    <a:pt x="26422" y="233172"/>
                    <a:pt x="0" y="206751"/>
                    <a:pt x="0" y="174158"/>
                  </a:cubicBezTo>
                  <a:lnTo>
                    <a:pt x="0" y="59014"/>
                  </a:lnTo>
                  <a:cubicBezTo>
                    <a:pt x="0" y="26422"/>
                    <a:pt x="26422" y="0"/>
                    <a:pt x="59014" y="0"/>
                  </a:cubicBezTo>
                  <a:close/>
                </a:path>
              </a:pathLst>
            </a:custGeom>
            <a:solidFill>
              <a:srgbClr val="4586FF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1341847" cy="271272"/>
            </a:xfrm>
            <a:prstGeom prst="rect">
              <a:avLst/>
            </a:prstGeom>
          </p:spPr>
          <p:txBody>
            <a:bodyPr anchor="ctr" rtlCol="false" tIns="50375" lIns="50375" bIns="50375" rIns="50375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9" id="29"/>
          <p:cNvSpPr/>
          <p:nvPr/>
        </p:nvSpPr>
        <p:spPr>
          <a:xfrm>
            <a:off x="1204240" y="9219948"/>
            <a:ext cx="6397577" cy="0"/>
          </a:xfrm>
          <a:prstGeom prst="line">
            <a:avLst/>
          </a:prstGeom>
          <a:ln cap="flat" w="19050">
            <a:solidFill>
              <a:srgbClr val="32424A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0" id="30"/>
          <p:cNvGrpSpPr/>
          <p:nvPr/>
        </p:nvGrpSpPr>
        <p:grpSpPr>
          <a:xfrm rot="0">
            <a:off x="1204240" y="1455638"/>
            <a:ext cx="716491" cy="614451"/>
            <a:chOff x="0" y="0"/>
            <a:chExt cx="947778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947778" cy="812800"/>
            </a:xfrm>
            <a:custGeom>
              <a:avLst/>
              <a:gdLst/>
              <a:ahLst/>
              <a:cxnLst/>
              <a:rect r="r" b="b" t="t" l="l"/>
              <a:pathLst>
                <a:path h="812800" w="947778">
                  <a:moveTo>
                    <a:pt x="473889" y="0"/>
                  </a:moveTo>
                  <a:cubicBezTo>
                    <a:pt x="212167" y="0"/>
                    <a:pt x="0" y="181951"/>
                    <a:pt x="0" y="406400"/>
                  </a:cubicBezTo>
                  <a:cubicBezTo>
                    <a:pt x="0" y="630849"/>
                    <a:pt x="212167" y="812800"/>
                    <a:pt x="473889" y="812800"/>
                  </a:cubicBezTo>
                  <a:cubicBezTo>
                    <a:pt x="735611" y="812800"/>
                    <a:pt x="947778" y="630849"/>
                    <a:pt x="947778" y="406400"/>
                  </a:cubicBezTo>
                  <a:cubicBezTo>
                    <a:pt x="947778" y="181951"/>
                    <a:pt x="735611" y="0"/>
                    <a:pt x="473889" y="0"/>
                  </a:cubicBezTo>
                  <a:close/>
                </a:path>
              </a:pathLst>
            </a:custGeom>
            <a:solidFill>
              <a:srgbClr val="EEEEEE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88854" y="38100"/>
              <a:ext cx="770070" cy="698500"/>
            </a:xfrm>
            <a:prstGeom prst="rect">
              <a:avLst/>
            </a:prstGeom>
          </p:spPr>
          <p:txBody>
            <a:bodyPr anchor="ctr" rtlCol="false" tIns="50375" lIns="50375" bIns="50375" rIns="5037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2031254" y="1455638"/>
            <a:ext cx="716491" cy="614451"/>
            <a:chOff x="0" y="0"/>
            <a:chExt cx="947778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947778" cy="812800"/>
            </a:xfrm>
            <a:custGeom>
              <a:avLst/>
              <a:gdLst/>
              <a:ahLst/>
              <a:cxnLst/>
              <a:rect r="r" b="b" t="t" l="l"/>
              <a:pathLst>
                <a:path h="812800" w="947778">
                  <a:moveTo>
                    <a:pt x="473889" y="0"/>
                  </a:moveTo>
                  <a:cubicBezTo>
                    <a:pt x="212167" y="0"/>
                    <a:pt x="0" y="181951"/>
                    <a:pt x="0" y="406400"/>
                  </a:cubicBezTo>
                  <a:cubicBezTo>
                    <a:pt x="0" y="630849"/>
                    <a:pt x="212167" y="812800"/>
                    <a:pt x="473889" y="812800"/>
                  </a:cubicBezTo>
                  <a:cubicBezTo>
                    <a:pt x="735611" y="812800"/>
                    <a:pt x="947778" y="630849"/>
                    <a:pt x="947778" y="406400"/>
                  </a:cubicBezTo>
                  <a:cubicBezTo>
                    <a:pt x="947778" y="181951"/>
                    <a:pt x="735611" y="0"/>
                    <a:pt x="473889" y="0"/>
                  </a:cubicBezTo>
                  <a:close/>
                </a:path>
              </a:pathLst>
            </a:custGeom>
            <a:solidFill>
              <a:srgbClr val="EEEEEE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88854" y="38100"/>
              <a:ext cx="770070" cy="698500"/>
            </a:xfrm>
            <a:prstGeom prst="rect">
              <a:avLst/>
            </a:prstGeom>
          </p:spPr>
          <p:txBody>
            <a:bodyPr anchor="ctr" rtlCol="false" tIns="50375" lIns="50375" bIns="50375" rIns="5037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2858267" y="1455638"/>
            <a:ext cx="716491" cy="614451"/>
            <a:chOff x="0" y="0"/>
            <a:chExt cx="947778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947778" cy="812800"/>
            </a:xfrm>
            <a:custGeom>
              <a:avLst/>
              <a:gdLst/>
              <a:ahLst/>
              <a:cxnLst/>
              <a:rect r="r" b="b" t="t" l="l"/>
              <a:pathLst>
                <a:path h="812800" w="947778">
                  <a:moveTo>
                    <a:pt x="473889" y="0"/>
                  </a:moveTo>
                  <a:cubicBezTo>
                    <a:pt x="212167" y="0"/>
                    <a:pt x="0" y="181951"/>
                    <a:pt x="0" y="406400"/>
                  </a:cubicBezTo>
                  <a:cubicBezTo>
                    <a:pt x="0" y="630849"/>
                    <a:pt x="212167" y="812800"/>
                    <a:pt x="473889" y="812800"/>
                  </a:cubicBezTo>
                  <a:cubicBezTo>
                    <a:pt x="735611" y="812800"/>
                    <a:pt x="947778" y="630849"/>
                    <a:pt x="947778" y="406400"/>
                  </a:cubicBezTo>
                  <a:cubicBezTo>
                    <a:pt x="947778" y="181951"/>
                    <a:pt x="735611" y="0"/>
                    <a:pt x="473889" y="0"/>
                  </a:cubicBezTo>
                  <a:close/>
                </a:path>
              </a:pathLst>
            </a:custGeom>
            <a:solidFill>
              <a:srgbClr val="EEEEEE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88854" y="38100"/>
              <a:ext cx="770070" cy="698500"/>
            </a:xfrm>
            <a:prstGeom prst="rect">
              <a:avLst/>
            </a:prstGeom>
          </p:spPr>
          <p:txBody>
            <a:bodyPr anchor="ctr" rtlCol="false" tIns="50375" lIns="50375" bIns="50375" rIns="50375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8729585" y="1544147"/>
            <a:ext cx="433617" cy="283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1"/>
              </a:lnSpc>
            </a:pPr>
            <a:r>
              <a:rPr lang="en-US" sz="2171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01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3169735" y="1493738"/>
            <a:ext cx="3206962" cy="293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91"/>
              </a:lnSpc>
            </a:pPr>
            <a:r>
              <a:rPr lang="en-US" sz="2191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Prayer Support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2477432" y="2344949"/>
            <a:ext cx="4591569" cy="1082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111"/>
              </a:lnSpc>
            </a:pPr>
            <a:r>
              <a:rPr lang="en-US" sz="211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Join our snail mail and/or email Newsletter list to get regular updates on the ministry and how you can pray. </a:t>
            </a:r>
          </a:p>
          <a:p>
            <a:pPr algn="just">
              <a:lnSpc>
                <a:spcPts val="2111"/>
              </a:lnSpc>
            </a:pPr>
            <a:r>
              <a:rPr lang="en-US" sz="211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Warriors in the unseen spiritual war.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729585" y="4304651"/>
            <a:ext cx="433617" cy="283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1"/>
              </a:lnSpc>
            </a:pPr>
            <a:r>
              <a:rPr lang="en-US" sz="2171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02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3192354" y="4299122"/>
            <a:ext cx="3206962" cy="293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91"/>
              </a:lnSpc>
            </a:pPr>
            <a:r>
              <a:rPr lang="en-US" sz="2191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Financial Support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2500051" y="5150333"/>
            <a:ext cx="4591569" cy="1349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111"/>
              </a:lnSpc>
            </a:pPr>
            <a:r>
              <a:rPr lang="en-US" sz="211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Become a monthly financial supporter to sustain the ministry and keep our position within Bexar County providing a team of preachers to herald the good news to ~5000 inmates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8729585" y="7462836"/>
            <a:ext cx="433617" cy="2838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1"/>
              </a:lnSpc>
            </a:pPr>
            <a:r>
              <a:rPr lang="en-US" sz="2171">
                <a:solidFill>
                  <a:srgbClr val="E4E4E4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03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2975779" y="7562676"/>
            <a:ext cx="3685353" cy="2937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91"/>
              </a:lnSpc>
            </a:pPr>
            <a:r>
              <a:rPr lang="en-US" sz="2191">
                <a:solidFill>
                  <a:srgbClr val="EEEEEE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Network Support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2522670" y="8413886"/>
            <a:ext cx="4591569" cy="13490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111"/>
              </a:lnSpc>
            </a:pPr>
            <a:r>
              <a:rPr lang="en-US" sz="2111">
                <a:solidFill>
                  <a:srgbClr val="32424A"/>
                </a:solidFill>
                <a:latin typeface="TT Interphases"/>
                <a:ea typeface="TT Interphases"/>
                <a:cs typeface="TT Interphases"/>
                <a:sym typeface="TT Interphases"/>
              </a:rPr>
              <a:t>Help grow our support base by recommending anyone you know who should know about this opportunity to spread the Gospel in Bexar County Jail.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204240" y="2388313"/>
            <a:ext cx="6428100" cy="5557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69"/>
              </a:lnSpc>
            </a:pPr>
            <a:r>
              <a:rPr lang="en-US" sz="8903">
                <a:solidFill>
                  <a:srgbClr val="EEEEEE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Support the Mission</a:t>
            </a:r>
          </a:p>
          <a:p>
            <a:pPr algn="l">
              <a:lnSpc>
                <a:spcPts val="8369"/>
              </a:lnSpc>
            </a:pPr>
            <a:r>
              <a:rPr lang="en-US" sz="8903">
                <a:solidFill>
                  <a:srgbClr val="EEEEEE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of T.I.M.E.</a:t>
            </a:r>
          </a:p>
          <a:p>
            <a:pPr algn="l">
              <a:lnSpc>
                <a:spcPts val="8369"/>
              </a:lnSpc>
            </a:pPr>
            <a:r>
              <a:rPr lang="en-US" sz="8903">
                <a:solidFill>
                  <a:srgbClr val="EEEEEE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for Christ</a:t>
            </a:r>
          </a:p>
          <a:p>
            <a:pPr algn="l">
              <a:lnSpc>
                <a:spcPts val="8369"/>
              </a:lnSpc>
            </a:pPr>
            <a:r>
              <a:rPr lang="en-US" sz="8903">
                <a:solidFill>
                  <a:srgbClr val="EEEEEE"/>
                </a:solidFill>
                <a:latin typeface="Times New Roman MT"/>
                <a:ea typeface="Times New Roman MT"/>
                <a:cs typeface="Times New Roman MT"/>
                <a:sym typeface="Times New Roman MT"/>
              </a:rPr>
              <a:t>Jail Ministry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DAHRXV8_AfM</dc:identifier>
  <dcterms:modified xsi:type="dcterms:W3CDTF">2011-08-01T06:04:30Z</dcterms:modified>
  <cp:revision>1</cp:revision>
  <dc:title>T.I.M.E. for Christ Jail Ministry Presentation</dc:title>
</cp:coreProperties>
</file>